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9" r:id="rId3"/>
    <p:sldId id="322" r:id="rId4"/>
    <p:sldId id="400" r:id="rId5"/>
    <p:sldId id="323" r:id="rId6"/>
    <p:sldId id="401" r:id="rId7"/>
    <p:sldId id="402" r:id="rId8"/>
    <p:sldId id="340" r:id="rId9"/>
    <p:sldId id="352" r:id="rId10"/>
    <p:sldId id="365" r:id="rId11"/>
    <p:sldId id="405" r:id="rId12"/>
    <p:sldId id="407" r:id="rId13"/>
    <p:sldId id="339" r:id="rId1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5D8FF"/>
    <a:srgbClr val="FEECA0"/>
    <a:srgbClr val="0000FF"/>
    <a:srgbClr val="ECFDD5"/>
    <a:srgbClr val="3399FF"/>
    <a:srgbClr val="FF3300"/>
    <a:srgbClr val="FFEFF7"/>
    <a:srgbClr val="D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19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l-GR"/>
              <a:t>Symposium on Release of Radioactive Materials from Regulatory Requirements, Wiesbaden, Germany, 21 -23 September 2009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E9C3A0-A434-4AF2-AAF8-629D67FBEEE3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03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l-GR"/>
              <a:t>Symposium on Release of Radioactive Materials from Regulatory Requirements, Wiesbaden, Germany, 21 -23 September 2009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7443A-5895-466A-94F1-8EB69BF2F01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9182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l-GR"/>
              <a:t>Symposium on Release of Radioactive Materials from Regulatory Requirements, Wiesbaden, Germany, 21 -23 September 2009</a:t>
            </a: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6785-5116-480F-A45D-DF10E072FC0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6785-5116-480F-A45D-DF10E072FC0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6785-5116-480F-A45D-DF10E072FC0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36785-5116-480F-A45D-DF10E072FC0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Symposium on Release of Radioactive Materials from Regulatory Requirements, Wiesbaden, Germany, 21 -23 September 2009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7443A-5895-466A-94F1-8EB69BF2F01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2" y="274891"/>
            <a:ext cx="8230176" cy="1142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12" y="1600471"/>
            <a:ext cx="4069013" cy="45255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75" y="1600471"/>
            <a:ext cx="4069013" cy="45255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912" y="6244079"/>
            <a:ext cx="2133856" cy="477494"/>
          </a:xfrm>
          <a:prstGeom prst="rect">
            <a:avLst/>
          </a:prstGeom>
        </p:spPr>
        <p:txBody>
          <a:bodyPr lIns="56675" tIns="28337" rIns="56675" bIns="28337"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512" y="6244079"/>
            <a:ext cx="2896976" cy="477494"/>
          </a:xfrm>
          <a:prstGeom prst="rect">
            <a:avLst/>
          </a:prstGeom>
        </p:spPr>
        <p:txBody>
          <a:bodyPr lIns="56675" tIns="28337" rIns="56675" bIns="28337"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32" y="6244079"/>
            <a:ext cx="2133856" cy="477494"/>
          </a:xfrm>
          <a:prstGeom prst="rect">
            <a:avLst/>
          </a:prstGeom>
        </p:spPr>
        <p:txBody>
          <a:bodyPr lIns="56675" tIns="28337" rIns="56675" bIns="28337"/>
          <a:lstStyle>
            <a:lvl1pPr>
              <a:defRPr/>
            </a:lvl1pPr>
          </a:lstStyle>
          <a:p>
            <a:fld id="{3609D91C-9663-453B-8A88-63545195682F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38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948264" y="642918"/>
            <a:ext cx="0" cy="4968552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6624735" cy="1571754"/>
          </a:xfrm>
          <a:noFill/>
          <a:ln/>
        </p:spPr>
        <p:txBody>
          <a:bodyPr anchor="b"/>
          <a:lstStyle/>
          <a:p>
            <a:pPr algn="r"/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ctivities </a:t>
            </a:r>
            <a:r>
              <a:rPr lang="en-US" sz="2400" dirty="0">
                <a:solidFill>
                  <a:srgbClr val="0033CC"/>
                </a:solidFill>
              </a:rPr>
              <a:t>and prospects of the Radioactive Materials Management Laboratory at the NCSR “</a:t>
            </a:r>
            <a:r>
              <a:rPr lang="en-US" sz="2400" dirty="0" smtClean="0">
                <a:solidFill>
                  <a:srgbClr val="0033CC"/>
                </a:solidFill>
              </a:rPr>
              <a:t>D”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286124"/>
            <a:ext cx="6120680" cy="2736056"/>
          </a:xfrm>
          <a:noFill/>
          <a:ln/>
        </p:spPr>
        <p:txBody>
          <a:bodyPr/>
          <a:lstStyle/>
          <a:p>
            <a:pPr algn="r"/>
            <a:r>
              <a:rPr lang="en-GB" sz="2000" dirty="0" smtClean="0"/>
              <a:t>Anastasia </a:t>
            </a:r>
            <a:r>
              <a:rPr lang="en-GB" sz="2000" dirty="0" err="1" smtClean="0"/>
              <a:t>Savidou</a:t>
            </a:r>
            <a:r>
              <a:rPr lang="en-GB" sz="2000" dirty="0" smtClean="0"/>
              <a:t>, </a:t>
            </a:r>
            <a:r>
              <a:rPr lang="en-GB" sz="2000" dirty="0" err="1" smtClean="0"/>
              <a:t>Eleni</a:t>
            </a:r>
            <a:r>
              <a:rPr lang="en-GB" sz="2000" dirty="0" smtClean="0"/>
              <a:t> </a:t>
            </a:r>
            <a:r>
              <a:rPr lang="en-GB" sz="2000" dirty="0" err="1" smtClean="0"/>
              <a:t>Ntalla</a:t>
            </a:r>
            <a:r>
              <a:rPr lang="en-GB" sz="2000" dirty="0" smtClean="0"/>
              <a:t>, </a:t>
            </a:r>
            <a:r>
              <a:rPr lang="en-US" sz="2000" dirty="0"/>
              <a:t>A. </a:t>
            </a:r>
            <a:r>
              <a:rPr lang="en-US" sz="2000" dirty="0" err="1"/>
              <a:t>Chanousis</a:t>
            </a:r>
            <a:r>
              <a:rPr lang="en-GB" sz="2000" dirty="0" smtClean="0"/>
              <a:t> </a:t>
            </a:r>
            <a:endParaRPr lang="el-GR" sz="2000" dirty="0"/>
          </a:p>
          <a:p>
            <a:pPr algn="r">
              <a:lnSpc>
                <a:spcPct val="120000"/>
              </a:lnSpc>
            </a:pPr>
            <a:endParaRPr lang="en-US" sz="1800" baseline="30000" dirty="0" smtClean="0">
              <a:solidFill>
                <a:srgbClr val="0033CC"/>
              </a:solidFill>
            </a:endParaRPr>
          </a:p>
          <a:p>
            <a:pPr marL="381000" indent="-381000" algn="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GB" altLang="x-none" sz="1300" dirty="0" smtClean="0"/>
              <a:t>Radioactive Materials Management Laboratory</a:t>
            </a:r>
          </a:p>
          <a:p>
            <a:pPr marL="381000" indent="-381000" algn="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en-GB" altLang="x-none" sz="1300" dirty="0"/>
              <a:t>I</a:t>
            </a:r>
            <a:r>
              <a:rPr lang="en-GB" altLang="x-none" sz="1300" dirty="0" smtClean="0"/>
              <a:t>nstitute of Nuclear &amp; Radiological Sciences &amp; Technology, Energy &amp; Safety,</a:t>
            </a:r>
          </a:p>
          <a:p>
            <a:pPr marL="381000" indent="-381000" algn="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altLang="x-none" sz="1300" dirty="0" smtClean="0"/>
              <a:t>National Centre for Scientific Research  “Demokritos”</a:t>
            </a:r>
            <a:endParaRPr lang="en-US" altLang="x-none" sz="1300" u="sng" dirty="0" smtClean="0"/>
          </a:p>
          <a:p>
            <a:pPr algn="r">
              <a:lnSpc>
                <a:spcPct val="120000"/>
              </a:lnSpc>
            </a:pPr>
            <a:r>
              <a:rPr lang="pt-BR" sz="18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 </a:t>
            </a:r>
            <a:endParaRPr lang="el-GR" sz="1800" dirty="0">
              <a:solidFill>
                <a:srgbClr val="0033CC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l-GR" altLang="en-US" sz="1800" dirty="0">
              <a:solidFill>
                <a:srgbClr val="0033CC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l-GR" altLang="en-US" sz="100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28596" y="2357430"/>
            <a:ext cx="8424863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2058" name="Picture 10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86124"/>
            <a:ext cx="1439862" cy="12477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94" y="1628800"/>
            <a:ext cx="8363272" cy="3543311"/>
          </a:xfrm>
        </p:spPr>
        <p:txBody>
          <a:bodyPr/>
          <a:lstStyle/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urrent </a:t>
            </a:r>
            <a:r>
              <a:rPr lang="en-US" sz="1800" dirty="0" smtClean="0"/>
              <a:t>practices: </a:t>
            </a:r>
            <a:r>
              <a:rPr lang="en-US" sz="1800" dirty="0"/>
              <a:t>storage on site or in NCSR “D” interim storage</a:t>
            </a:r>
            <a:r>
              <a:rPr lang="en-US" sz="1800" dirty="0" smtClean="0"/>
              <a:t>, storage for decay and clearance, storage/ export or until future disposal</a:t>
            </a:r>
          </a:p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kern="1200" dirty="0"/>
              <a:t>n</a:t>
            </a:r>
            <a:r>
              <a:rPr lang="en-US" sz="1800" kern="1200" dirty="0" smtClean="0"/>
              <a:t>o </a:t>
            </a:r>
            <a:r>
              <a:rPr lang="en-US" sz="1800" kern="1200" dirty="0" smtClean="0"/>
              <a:t>specific clearance only the general clearance  (</a:t>
            </a:r>
            <a:r>
              <a:rPr lang="en-GB" sz="1800" dirty="0" smtClean="0"/>
              <a:t>RPR, RP122 part I) </a:t>
            </a:r>
          </a:p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dirty="0"/>
              <a:t>r</a:t>
            </a:r>
            <a:r>
              <a:rPr lang="en-US" sz="1800" dirty="0" smtClean="0"/>
              <a:t>egistry </a:t>
            </a:r>
            <a:r>
              <a:rPr lang="en-US" sz="1800" dirty="0" smtClean="0"/>
              <a:t>for all radioactive waste - sources – material by GAEC</a:t>
            </a:r>
          </a:p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dirty="0"/>
              <a:t>n</a:t>
            </a:r>
            <a:r>
              <a:rPr lang="en-US" sz="1800" dirty="0" smtClean="0"/>
              <a:t>o </a:t>
            </a:r>
            <a:r>
              <a:rPr lang="en-US" sz="1800" dirty="0" smtClean="0"/>
              <a:t>official  plan for radioactive waste disposal facility in the country. </a:t>
            </a:r>
          </a:p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ppropriate </a:t>
            </a:r>
            <a:r>
              <a:rPr lang="en-US" sz="1800" dirty="0" smtClean="0"/>
              <a:t>disposal facility/</a:t>
            </a:r>
            <a:r>
              <a:rPr lang="en-US" sz="1800" dirty="0" err="1" smtClean="0"/>
              <a:t>ies</a:t>
            </a:r>
            <a:r>
              <a:rPr lang="en-US" sz="1800" dirty="0" smtClean="0"/>
              <a:t> types will be decided in the next years</a:t>
            </a:r>
          </a:p>
          <a:p>
            <a:pPr lvl="1" algn="just" defTabSz="914074">
              <a:spcBef>
                <a:spcPct val="50000"/>
              </a:spcBef>
              <a:spcAft>
                <a:spcPts val="800"/>
              </a:spcAft>
              <a:buSzPct val="150000"/>
              <a:buFont typeface="Arial" pitchFamily="34" charset="0"/>
              <a:buChar char="•"/>
            </a:pPr>
            <a:r>
              <a:rPr lang="en-US" sz="1800" dirty="0"/>
              <a:t>i</a:t>
            </a:r>
            <a:r>
              <a:rPr lang="en-US" sz="1800" dirty="0" smtClean="0"/>
              <a:t>ntegrated </a:t>
            </a:r>
            <a:r>
              <a:rPr lang="en-US" sz="1800" dirty="0" smtClean="0"/>
              <a:t>strategy for radioactive waste management will be determined in the next years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840760" cy="490066"/>
          </a:xfrm>
        </p:spPr>
        <p:txBody>
          <a:bodyPr/>
          <a:lstStyle/>
          <a:p>
            <a:pPr algn="l"/>
            <a:r>
              <a:rPr lang="en-GB" sz="25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sz="25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</a:br>
            <a:r>
              <a:rPr lang="en-GB" sz="2400" kern="1200" dirty="0" err="1" smtClean="0">
                <a:solidFill>
                  <a:srgbClr val="0033CC"/>
                </a:solidFill>
              </a:rPr>
              <a:t>radwaste</a:t>
            </a:r>
            <a:r>
              <a:rPr lang="en-GB" sz="2400" kern="1200" dirty="0" smtClean="0">
                <a:solidFill>
                  <a:srgbClr val="0033CC"/>
                </a:solidFill>
              </a:rPr>
              <a:t> </a:t>
            </a:r>
            <a:r>
              <a:rPr lang="en-GB" sz="2400" kern="1200" dirty="0">
                <a:solidFill>
                  <a:srgbClr val="0033CC"/>
                </a:solidFill>
              </a:rPr>
              <a:t>management in Greece – </a:t>
            </a:r>
            <a:r>
              <a:rPr lang="en-GB" sz="2400" kern="1200" dirty="0" smtClean="0">
                <a:solidFill>
                  <a:srgbClr val="0033CC"/>
                </a:solidFill>
              </a:rPr>
              <a:t>main </a:t>
            </a:r>
            <a:r>
              <a:rPr lang="en-GB" sz="2400" kern="1200" dirty="0">
                <a:solidFill>
                  <a:srgbClr val="0033CC"/>
                </a:solidFill>
              </a:rPr>
              <a:t>points  </a:t>
            </a:r>
            <a:r>
              <a:rPr lang="el-GR" sz="2400" b="1" kern="1200" dirty="0" smtClean="0">
                <a:solidFill>
                  <a:srgbClr val="0033CC"/>
                </a:solidFill>
                <a:ea typeface="+mn-ea"/>
                <a:cs typeface="+mn-cs"/>
              </a:rPr>
              <a:t/>
            </a:r>
            <a:br>
              <a:rPr lang="el-GR" sz="2400" b="1" kern="1200" dirty="0" smtClean="0">
                <a:solidFill>
                  <a:srgbClr val="0033CC"/>
                </a:solidFill>
                <a:ea typeface="+mn-ea"/>
                <a:cs typeface="+mn-cs"/>
              </a:rPr>
            </a:br>
            <a:endParaRPr lang="el-GR" sz="2400" b="1" kern="1200" dirty="0" smtClean="0">
              <a:solidFill>
                <a:srgbClr val="0033CC"/>
              </a:solidFill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42310"/>
            <a:ext cx="6552728" cy="738765"/>
          </a:xfrm>
        </p:spPr>
        <p:txBody>
          <a:bodyPr/>
          <a:lstStyle/>
          <a:p>
            <a:pPr algn="r"/>
            <a:r>
              <a:rPr lang="en-US" sz="2400" kern="1200" dirty="0" smtClean="0">
                <a:solidFill>
                  <a:srgbClr val="0033CC"/>
                </a:solidFill>
              </a:rPr>
              <a:t>RMML (</a:t>
            </a:r>
            <a:r>
              <a:rPr lang="el-GR" sz="2400" kern="1200" dirty="0" smtClean="0">
                <a:solidFill>
                  <a:srgbClr val="0033CC"/>
                </a:solidFill>
              </a:rPr>
              <a:t>ΕΔΡΥ)</a:t>
            </a:r>
            <a:r>
              <a:rPr lang="en-US" sz="2400" kern="1200" dirty="0" smtClean="0">
                <a:solidFill>
                  <a:srgbClr val="0033CC"/>
                </a:solidFill>
              </a:rPr>
              <a:t> activities</a:t>
            </a:r>
            <a:r>
              <a:rPr lang="el-GR" sz="2400" kern="1200" dirty="0" smtClean="0">
                <a:solidFill>
                  <a:srgbClr val="0033CC"/>
                </a:solidFill>
              </a:rPr>
              <a:t> </a:t>
            </a:r>
            <a:endParaRPr lang="el-GR" sz="2400" kern="1200" dirty="0">
              <a:solidFill>
                <a:srgbClr val="0033CC"/>
              </a:solidFill>
            </a:endParaRPr>
          </a:p>
        </p:txBody>
      </p:sp>
      <p:sp>
        <p:nvSpPr>
          <p:cNvPr id="4328" name="Rectangle 232"/>
          <p:cNvSpPr>
            <a:spLocks noChangeArrowheads="1"/>
          </p:cNvSpPr>
          <p:nvPr/>
        </p:nvSpPr>
        <p:spPr bwMode="auto">
          <a:xfrm>
            <a:off x="305248" y="3290537"/>
            <a:ext cx="4615195" cy="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4" tIns="45707" rIns="91414" bIns="45707" anchor="ctr"/>
          <a:lstStyle/>
          <a:p>
            <a:pPr defTabSz="914074"/>
            <a:endParaRPr lang="el-GR" sz="1700" b="1">
              <a:solidFill>
                <a:srgbClr val="0000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036638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e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0525" y="0"/>
            <a:ext cx="1133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912" y="1668013"/>
            <a:ext cx="8120350" cy="3660438"/>
          </a:xfrm>
        </p:spPr>
        <p:txBody>
          <a:bodyPr/>
          <a:lstStyle/>
          <a:p>
            <a:pPr lvl="0" algn="just">
              <a:spcAft>
                <a:spcPts val="1200"/>
              </a:spcAft>
            </a:pPr>
            <a:r>
              <a:rPr lang="en-US" sz="1800" dirty="0"/>
              <a:t>d</a:t>
            </a:r>
            <a:r>
              <a:rPr lang="en-US" sz="1800" dirty="0" smtClean="0"/>
              <a:t>evelopment </a:t>
            </a:r>
            <a:r>
              <a:rPr lang="en-US" sz="1800" dirty="0"/>
              <a:t>of techniques for radiological characterization of radioactive waste and nuclear facilities as well as for verification of </a:t>
            </a:r>
            <a:r>
              <a:rPr lang="en-US" sz="1800" dirty="0" smtClean="0"/>
              <a:t>clearance</a:t>
            </a:r>
            <a:endParaRPr lang="en-US" sz="1800" dirty="0"/>
          </a:p>
          <a:p>
            <a:pPr lvl="0" algn="just">
              <a:spcAft>
                <a:spcPts val="1200"/>
              </a:spcAft>
            </a:pPr>
            <a:r>
              <a:rPr lang="en-US" sz="1800" dirty="0"/>
              <a:t>e</a:t>
            </a:r>
            <a:r>
              <a:rPr lang="en-US" sz="1800" dirty="0" smtClean="0"/>
              <a:t>laboration </a:t>
            </a:r>
            <a:r>
              <a:rPr lang="en-US" sz="1800" dirty="0"/>
              <a:t>and performance of studies for radiological characterization of radioactive waste and facilities </a:t>
            </a:r>
          </a:p>
          <a:p>
            <a:pPr lvl="0" algn="just">
              <a:spcAft>
                <a:spcPts val="1200"/>
              </a:spcAft>
            </a:pPr>
            <a:r>
              <a:rPr lang="en-US" sz="1800" dirty="0"/>
              <a:t>p</a:t>
            </a:r>
            <a:r>
              <a:rPr lang="en-US" sz="1800" dirty="0" smtClean="0"/>
              <a:t>lanning </a:t>
            </a:r>
            <a:r>
              <a:rPr lang="en-US" sz="1800" dirty="0"/>
              <a:t>and costing the decommissioning of nuclear infrastructures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e</a:t>
            </a:r>
            <a:r>
              <a:rPr lang="en-US" sz="1800" dirty="0" smtClean="0"/>
              <a:t>laboration </a:t>
            </a:r>
            <a:r>
              <a:rPr lang="en-US" sz="1800" dirty="0"/>
              <a:t>of studies for upgrading of the radioactive waste management facilities in </a:t>
            </a:r>
            <a:r>
              <a:rPr lang="en-US" sz="1800" dirty="0" smtClean="0"/>
              <a:t>order the country to comply with </a:t>
            </a:r>
            <a:r>
              <a:rPr lang="en-US" sz="1800" dirty="0"/>
              <a:t>the latest EU </a:t>
            </a:r>
            <a:r>
              <a:rPr lang="en-US" sz="1800" dirty="0" smtClean="0"/>
              <a:t>requirements</a:t>
            </a:r>
          </a:p>
          <a:p>
            <a:pPr algn="just">
              <a:spcAft>
                <a:spcPts val="1200"/>
              </a:spcAft>
            </a:pPr>
            <a:r>
              <a:rPr lang="en-US" sz="1800" dirty="0"/>
              <a:t>s</a:t>
            </a:r>
            <a:r>
              <a:rPr lang="en-US" sz="1800" dirty="0" smtClean="0"/>
              <a:t>pecialized </a:t>
            </a:r>
            <a:r>
              <a:rPr lang="en-US" sz="1800" dirty="0" smtClean="0"/>
              <a:t>services: withdrawal </a:t>
            </a:r>
            <a:r>
              <a:rPr lang="en-US" sz="1800" dirty="0"/>
              <a:t>of spent/ disused radioactive sources and devices as well as the management of radioactive </a:t>
            </a:r>
            <a:r>
              <a:rPr lang="en-US" sz="1800" dirty="0" smtClean="0"/>
              <a:t>waste</a:t>
            </a:r>
            <a:endParaRPr lang="en-US" sz="1800" dirty="0"/>
          </a:p>
          <a:p>
            <a:pPr lvl="0"/>
            <a:endParaRPr lang="en-US" sz="1800" dirty="0" smtClean="0"/>
          </a:p>
          <a:p>
            <a:pPr marL="0" lv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582594"/>
          </a:xfrm>
        </p:spPr>
        <p:txBody>
          <a:bodyPr>
            <a:normAutofit/>
          </a:bodyPr>
          <a:lstStyle/>
          <a:p>
            <a:r>
              <a:rPr lang="en-US" sz="2400" kern="1200" dirty="0">
                <a:solidFill>
                  <a:srgbClr val="0033CC"/>
                </a:solidFill>
              </a:rPr>
              <a:t>t</a:t>
            </a:r>
            <a:r>
              <a:rPr lang="en-US" sz="2400" kern="1200" dirty="0" smtClean="0">
                <a:solidFill>
                  <a:srgbClr val="0033CC"/>
                </a:solidFill>
              </a:rPr>
              <a:t>he </a:t>
            </a:r>
            <a:r>
              <a:rPr lang="en-US" sz="2400" kern="1200" dirty="0" smtClean="0">
                <a:solidFill>
                  <a:srgbClr val="0033CC"/>
                </a:solidFill>
              </a:rPr>
              <a:t>prospects</a:t>
            </a:r>
            <a:endParaRPr lang="el-GR" sz="2400" kern="12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901014" cy="2543179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SzPct val="150000"/>
            </a:pPr>
            <a:r>
              <a:rPr lang="en-US" sz="1800" dirty="0" smtClean="0"/>
              <a:t>the </a:t>
            </a:r>
            <a:r>
              <a:rPr lang="en-US" sz="1800" dirty="0"/>
              <a:t>radioactive waste management facilities of the NCSRD, to be designated as the centralized facilities of the country, in order the Centre to contribute crucially in protection of the public </a:t>
            </a:r>
            <a:r>
              <a:rPr lang="en-US" sz="1800" dirty="0" smtClean="0"/>
              <a:t>health </a:t>
            </a:r>
            <a:endParaRPr lang="en-US" sz="1800" dirty="0" smtClean="0"/>
          </a:p>
          <a:p>
            <a:pPr algn="just">
              <a:spcAft>
                <a:spcPts val="800"/>
              </a:spcAft>
              <a:buSzPct val="150000"/>
            </a:pPr>
            <a:r>
              <a:rPr lang="en-US" sz="1800" dirty="0" smtClean="0"/>
              <a:t>further </a:t>
            </a:r>
            <a:r>
              <a:rPr lang="en-US" sz="1800" dirty="0"/>
              <a:t>development of  expertise and skills in radioactive waste management and decommissioning of nuclear facilities and expansion of the provided services  for keeping financial recourses within the country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9281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446453">
            <a:off x="5317799" y="122792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>
              <a:solidFill>
                <a:schemeClr val="bg2"/>
              </a:solidFill>
              <a:cs typeface="Aharoni" pitchFamily="2" charset="-79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Brush Script MT" pitchFamily="66" charset="0"/>
                <a:cs typeface="Aharoni" pitchFamily="2" charset="-79"/>
              </a:rPr>
              <a:t>Thank you for your attention</a:t>
            </a:r>
            <a:endParaRPr lang="el-GR" sz="4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</a:rPr>
              <a:t>outline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48" y="1844824"/>
            <a:ext cx="6064303" cy="3155812"/>
          </a:xfrm>
        </p:spPr>
        <p:txBody>
          <a:bodyPr/>
          <a:lstStyle/>
          <a:p>
            <a:r>
              <a:rPr lang="en-US" sz="2000" dirty="0"/>
              <a:t>n</a:t>
            </a:r>
            <a:r>
              <a:rPr lang="en-US" sz="2000" dirty="0" smtClean="0"/>
              <a:t>uclear and </a:t>
            </a:r>
            <a:r>
              <a:rPr lang="en-US" sz="2000" dirty="0" err="1"/>
              <a:t>r</a:t>
            </a:r>
            <a:r>
              <a:rPr lang="en-US" sz="2000" dirty="0" err="1" smtClean="0"/>
              <a:t>adwaste</a:t>
            </a:r>
            <a:r>
              <a:rPr lang="en-US" sz="2000" dirty="0" smtClean="0"/>
              <a:t> facilities in </a:t>
            </a:r>
            <a:r>
              <a:rPr lang="en-US" sz="2000" dirty="0" err="1" smtClean="0"/>
              <a:t>INRaSTES</a:t>
            </a:r>
            <a:r>
              <a:rPr lang="en-US" sz="2000" dirty="0" smtClean="0"/>
              <a:t> (</a:t>
            </a:r>
            <a:r>
              <a:rPr lang="el-GR" sz="2000" dirty="0" smtClean="0"/>
              <a:t>ΙΠΡΕΤΕΑ στα ελληνικά)</a:t>
            </a:r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 </a:t>
            </a:r>
            <a:r>
              <a:rPr lang="en-US" sz="2000" dirty="0"/>
              <a:t>g</a:t>
            </a:r>
            <a:r>
              <a:rPr lang="en-US" sz="2000" dirty="0" smtClean="0"/>
              <a:t>oal </a:t>
            </a:r>
            <a:r>
              <a:rPr lang="en-US" sz="2000" dirty="0"/>
              <a:t>of </a:t>
            </a:r>
            <a:r>
              <a:rPr lang="en-US" sz="2000" dirty="0" err="1"/>
              <a:t>r</a:t>
            </a:r>
            <a:r>
              <a:rPr lang="en-US" sz="2000" dirty="0" err="1" smtClean="0"/>
              <a:t>adwaste</a:t>
            </a:r>
            <a:r>
              <a:rPr lang="en-US" sz="2000" dirty="0" smtClean="0"/>
              <a:t> management</a:t>
            </a:r>
            <a:endParaRPr lang="en-US" sz="2000" dirty="0"/>
          </a:p>
          <a:p>
            <a:r>
              <a:rPr lang="en-US" sz="2000" dirty="0" smtClean="0"/>
              <a:t>national </a:t>
            </a:r>
            <a:r>
              <a:rPr lang="en-US" sz="2000" dirty="0"/>
              <a:t>legislative frame</a:t>
            </a:r>
          </a:p>
          <a:p>
            <a:r>
              <a:rPr lang="en-US" sz="2000" dirty="0"/>
              <a:t>main points of national policy</a:t>
            </a:r>
          </a:p>
          <a:p>
            <a:r>
              <a:rPr lang="en-US" sz="2000" dirty="0"/>
              <a:t>main points of </a:t>
            </a:r>
            <a:r>
              <a:rPr lang="en-US" sz="2000" dirty="0" err="1"/>
              <a:t>radwaste</a:t>
            </a:r>
            <a:r>
              <a:rPr lang="en-US" sz="2000" dirty="0"/>
              <a:t> management </a:t>
            </a:r>
          </a:p>
          <a:p>
            <a:r>
              <a:rPr lang="en-US" sz="2000" dirty="0"/>
              <a:t>The activities of the RMML </a:t>
            </a:r>
            <a:r>
              <a:rPr lang="en-US" sz="2000" u="sng" dirty="0"/>
              <a:t>(</a:t>
            </a:r>
            <a:r>
              <a:rPr lang="el-GR" sz="2000" u="sng" dirty="0"/>
              <a:t>ΕΔΡΥ στα ελληνικά)</a:t>
            </a:r>
            <a:endParaRPr lang="en-US" sz="2000" u="sng" dirty="0"/>
          </a:p>
          <a:p>
            <a:r>
              <a:rPr lang="en-US" sz="2000" dirty="0" smtClean="0"/>
              <a:t>prospects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91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58428" y="765620"/>
            <a:ext cx="7417141" cy="2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defTabSz="914074">
              <a:spcBef>
                <a:spcPct val="50000"/>
              </a:spcBef>
            </a:pPr>
            <a:endParaRPr lang="el-GR" sz="9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19894" y="1438748"/>
            <a:ext cx="3465022" cy="38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- 5 </a:t>
            </a:r>
            <a:r>
              <a:rPr lang="en-US" sz="1700" dirty="0"/>
              <a:t>MW</a:t>
            </a:r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</a:t>
            </a:r>
            <a:r>
              <a:rPr lang="en-US" sz="1700" dirty="0" smtClean="0"/>
              <a:t>open </a:t>
            </a:r>
            <a:r>
              <a:rPr lang="en-US" sz="1700" dirty="0"/>
              <a:t>pool type</a:t>
            </a:r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MTR-type </a:t>
            </a:r>
            <a:r>
              <a:rPr lang="en-US" sz="1700" dirty="0"/>
              <a:t>fuel elements</a:t>
            </a:r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Be reflectors</a:t>
            </a:r>
            <a:endParaRPr lang="en-US" sz="1700" dirty="0"/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</a:t>
            </a:r>
            <a:r>
              <a:rPr lang="en-US" sz="1700" dirty="0" smtClean="0"/>
              <a:t>material </a:t>
            </a:r>
            <a:r>
              <a:rPr lang="en-US" sz="1700" dirty="0"/>
              <a:t>of PCS is </a:t>
            </a:r>
            <a:r>
              <a:rPr lang="en-US" sz="1700" dirty="0" smtClean="0"/>
              <a:t>Al, Steel</a:t>
            </a:r>
            <a:endParaRPr lang="en-US" sz="1700" strike="sngStrike" dirty="0"/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</a:t>
            </a:r>
            <a:r>
              <a:rPr lang="en-US" sz="1700" dirty="0" smtClean="0"/>
              <a:t>first </a:t>
            </a:r>
            <a:r>
              <a:rPr lang="en-US" sz="1700" dirty="0"/>
              <a:t>criticality </a:t>
            </a:r>
            <a:r>
              <a:rPr lang="en-US" sz="1700" dirty="0" smtClean="0"/>
              <a:t>1961</a:t>
            </a:r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</a:t>
            </a:r>
            <a:r>
              <a:rPr lang="en-US" sz="1700" dirty="0" smtClean="0"/>
              <a:t>stop </a:t>
            </a:r>
            <a:r>
              <a:rPr lang="en-US" sz="1700" dirty="0" smtClean="0"/>
              <a:t>of operation in 2004</a:t>
            </a:r>
            <a:endParaRPr lang="en-US" sz="1700" dirty="0"/>
          </a:p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- </a:t>
            </a:r>
            <a:r>
              <a:rPr lang="en-US" sz="1700" dirty="0" smtClean="0"/>
              <a:t>extended </a:t>
            </a:r>
            <a:r>
              <a:rPr lang="en-US" sz="1700" dirty="0" smtClean="0"/>
              <a:t>shut down (6/6/2014)</a:t>
            </a:r>
            <a:endParaRPr lang="en-US" sz="1700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2844" y="214290"/>
            <a:ext cx="7812360" cy="5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40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Greek Research Reactor (GRR-1) of </a:t>
            </a:r>
            <a:r>
              <a:rPr lang="en-US" sz="2400" dirty="0" err="1">
                <a:solidFill>
                  <a:srgbClr val="0033CC"/>
                </a:solidFill>
                <a:latin typeface="+mj-lt"/>
                <a:ea typeface="+mj-ea"/>
                <a:cs typeface="+mj-cs"/>
              </a:rPr>
              <a:t>INRaSTES</a:t>
            </a:r>
            <a:endParaRPr lang="el-GR" sz="2400" dirty="0">
              <a:solidFill>
                <a:srgbClr val="0033C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6" descr="reactor_pool_panora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07285"/>
            <a:ext cx="5344484" cy="40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71736" y="5811616"/>
            <a:ext cx="954350" cy="35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defTabSz="914074">
              <a:spcBef>
                <a:spcPct val="50000"/>
              </a:spcBef>
              <a:spcAft>
                <a:spcPts val="800"/>
              </a:spcAft>
              <a:buSzPct val="150000"/>
            </a:pPr>
            <a:r>
              <a:rPr lang="en-US" sz="1700" dirty="0" smtClean="0"/>
              <a:t> GRR-1</a:t>
            </a:r>
            <a:endParaRPr lang="en-US" sz="17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1"/>
            <a:ext cx="8964488" cy="7143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1700" kern="1200" dirty="0">
                <a:latin typeface="Arial" charset="0"/>
              </a:rPr>
              <a:t>h</a:t>
            </a:r>
            <a:r>
              <a:rPr lang="en-US" sz="1700" kern="1200" dirty="0" smtClean="0">
                <a:latin typeface="Arial" charset="0"/>
              </a:rPr>
              <a:t>ot </a:t>
            </a:r>
            <a:r>
              <a:rPr lang="en-US" sz="1700" kern="1200" dirty="0">
                <a:latin typeface="Arial" charset="0"/>
              </a:rPr>
              <a:t>cells at the radioisotope production laboratories (13) and many shielded cabinets</a:t>
            </a:r>
            <a:endParaRPr lang="el-GR" sz="1700" kern="1200" dirty="0">
              <a:latin typeface="Arial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858180" cy="64650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kern="1200" dirty="0" smtClean="0">
                <a:solidFill>
                  <a:srgbClr val="0033CC"/>
                </a:solidFill>
              </a:rPr>
              <a:t>associated </a:t>
            </a:r>
            <a:r>
              <a:rPr lang="en-US" sz="2400" kern="1200" dirty="0">
                <a:solidFill>
                  <a:srgbClr val="0033CC"/>
                </a:solidFill>
              </a:rPr>
              <a:t>to the GRR-1 facilities of </a:t>
            </a:r>
            <a:r>
              <a:rPr lang="en-US" sz="2400" kern="1200" dirty="0" err="1">
                <a:solidFill>
                  <a:srgbClr val="0033CC"/>
                </a:solidFill>
              </a:rPr>
              <a:t>INRaSTES</a:t>
            </a:r>
            <a:r>
              <a:rPr lang="en-US" sz="2400" kern="1200" dirty="0">
                <a:solidFill>
                  <a:srgbClr val="0033CC"/>
                </a:solidFill>
              </a:rPr>
              <a:t> </a:t>
            </a:r>
            <a:endParaRPr lang="el-GR" sz="2400" kern="1200" dirty="0">
              <a:solidFill>
                <a:srgbClr val="0033CC"/>
              </a:solidFill>
            </a:endParaRPr>
          </a:p>
        </p:txBody>
      </p:sp>
      <p:pic>
        <p:nvPicPr>
          <p:cNvPr id="5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avidou\Desktop\Accosiated infrastactures\IMAG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764165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3348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410554" cy="646501"/>
          </a:xfrm>
        </p:spPr>
        <p:txBody>
          <a:bodyPr/>
          <a:lstStyle/>
          <a:p>
            <a:pPr>
              <a:defRPr/>
            </a:pPr>
            <a:r>
              <a:rPr lang="en-US" sz="2400" kern="1200" dirty="0">
                <a:solidFill>
                  <a:srgbClr val="0033CC"/>
                </a:solidFill>
              </a:rPr>
              <a:t>t</a:t>
            </a:r>
            <a:r>
              <a:rPr lang="en-US" sz="2400" kern="1200" dirty="0" smtClean="0">
                <a:solidFill>
                  <a:srgbClr val="0033CC"/>
                </a:solidFill>
              </a:rPr>
              <a:t>he </a:t>
            </a:r>
            <a:r>
              <a:rPr lang="en-US" sz="2400" kern="1200" dirty="0">
                <a:solidFill>
                  <a:srgbClr val="0033CC"/>
                </a:solidFill>
              </a:rPr>
              <a:t>RMML Facilities at </a:t>
            </a:r>
            <a:r>
              <a:rPr lang="en-US" sz="2400" kern="1200" dirty="0" err="1">
                <a:solidFill>
                  <a:srgbClr val="0033CC"/>
                </a:solidFill>
              </a:rPr>
              <a:t>INRaSTES</a:t>
            </a:r>
            <a:endParaRPr lang="el-GR" sz="2400" kern="1200" dirty="0">
              <a:solidFill>
                <a:srgbClr val="0033CC"/>
              </a:solidFill>
            </a:endParaRP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28800"/>
            <a:ext cx="6444208" cy="4374819"/>
          </a:xfrm>
        </p:spPr>
        <p:txBody>
          <a:bodyPr lIns="0" tIns="72000" rIns="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  (1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Radioactive Waste Interim Storage Facility</a:t>
            </a:r>
          </a:p>
          <a:p>
            <a:pPr marL="400050" indent="-40005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GB" sz="1700" dirty="0">
                <a:latin typeface="Arial" pitchFamily="34" charset="0"/>
                <a:cs typeface="Arial" pitchFamily="34" charset="0"/>
              </a:rPr>
              <a:t>	 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-for 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VLLW, LLW and radioactive sources</a:t>
            </a:r>
          </a:p>
          <a:p>
            <a:pPr marL="400050" indent="-40005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 (2)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Storage facilities with historical waste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GB" sz="1700" dirty="0" smtClean="0">
                <a:latin typeface="Arial" pitchFamily="34" charset="0"/>
                <a:cs typeface="Arial" pitchFamily="34" charset="0"/>
              </a:rPr>
              <a:t>	     (3) 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station for segregation and cementation of 				                     radioactive waste</a:t>
            </a:r>
          </a:p>
          <a:p>
            <a:pPr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        -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clearance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of VSLW</a:t>
            </a:r>
            <a:endParaRPr lang="en-US" sz="1700" strike="sngStrike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        -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natural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and radiological sorting/ clearance VLLW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        -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cementation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equipment </a:t>
            </a:r>
            <a:r>
              <a:rPr lang="en-GB" sz="1700" dirty="0" smtClean="0">
                <a:latin typeface="Arial" pitchFamily="34" charset="0"/>
                <a:cs typeface="Arial" pitchFamily="34" charset="0"/>
              </a:rPr>
              <a:t>(for sludge and powder)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endParaRPr lang="en-GB" sz="17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	     (4)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liquid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waste retention tanks (15) and an old liquid 				                          waste evaporator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en-US" sz="1700" b="1" dirty="0" smtClean="0"/>
              <a:t>	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endParaRPr lang="el-G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71052"/>
            <a:ext cx="2500298" cy="362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ipretea.demokritos.gr/images/stories/radioactive%20materials%20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54" y="1268760"/>
            <a:ext cx="24340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832980" y="1880540"/>
            <a:ext cx="471074" cy="3132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582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kern="1200" dirty="0">
                <a:solidFill>
                  <a:srgbClr val="0033CC"/>
                </a:solidFill>
              </a:rPr>
              <a:t>t</a:t>
            </a:r>
            <a:r>
              <a:rPr lang="en-US" sz="2400" kern="1200" dirty="0" smtClean="0">
                <a:solidFill>
                  <a:srgbClr val="0033CC"/>
                </a:solidFill>
              </a:rPr>
              <a:t>he  </a:t>
            </a:r>
            <a:r>
              <a:rPr lang="en-US" sz="2400" kern="1200" dirty="0">
                <a:solidFill>
                  <a:srgbClr val="0033CC"/>
                </a:solidFill>
              </a:rPr>
              <a:t>g</a:t>
            </a:r>
            <a:r>
              <a:rPr lang="en-US" sz="2400" kern="1200" dirty="0" smtClean="0">
                <a:solidFill>
                  <a:srgbClr val="0033CC"/>
                </a:solidFill>
              </a:rPr>
              <a:t>oal </a:t>
            </a:r>
            <a:r>
              <a:rPr lang="en-US" sz="2400" kern="1200" dirty="0">
                <a:solidFill>
                  <a:srgbClr val="0033CC"/>
                </a:solidFill>
              </a:rPr>
              <a:t>of </a:t>
            </a:r>
            <a:r>
              <a:rPr lang="en-US" sz="2400" kern="1200" dirty="0" err="1">
                <a:solidFill>
                  <a:srgbClr val="0033CC"/>
                </a:solidFill>
              </a:rPr>
              <a:t>r</a:t>
            </a:r>
            <a:r>
              <a:rPr lang="en-US" sz="2400" kern="1200" dirty="0" err="1" smtClean="0">
                <a:solidFill>
                  <a:srgbClr val="0033CC"/>
                </a:solidFill>
              </a:rPr>
              <a:t>adwaste</a:t>
            </a:r>
            <a:r>
              <a:rPr lang="en-US" sz="2400" kern="1200" dirty="0" smtClean="0">
                <a:solidFill>
                  <a:srgbClr val="0033CC"/>
                </a:solidFill>
              </a:rPr>
              <a:t> management (1)</a:t>
            </a:r>
            <a:endParaRPr lang="en-US" sz="2400" kern="12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936104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SzPct val="150000"/>
              <a:buNone/>
            </a:pPr>
            <a:r>
              <a:rPr lang="en-US" sz="2000" dirty="0" smtClean="0"/>
              <a:t>containment of radionuclides by </a:t>
            </a:r>
            <a:r>
              <a:rPr lang="en-US" sz="2000" dirty="0"/>
              <a:t>using a system of </a:t>
            </a:r>
            <a:r>
              <a:rPr lang="en-US" sz="2000" dirty="0" smtClean="0"/>
              <a:t>barriers, inside interim storages facilities (not more than 100 years)</a:t>
            </a:r>
          </a:p>
          <a:p>
            <a:pPr marL="0" indent="0">
              <a:spcAft>
                <a:spcPts val="800"/>
              </a:spcAft>
              <a:buSzPct val="150000"/>
              <a:buNone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e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  <p:pic>
        <p:nvPicPr>
          <p:cNvPr id="10" name="Picture 3" descr="opslag in log"/>
          <p:cNvPicPr>
            <a:picLocks noChangeAspect="1" noChangeArrowheads="1"/>
          </p:cNvPicPr>
          <p:nvPr/>
        </p:nvPicPr>
        <p:blipFill>
          <a:blip r:embed="rId5" cstate="print"/>
          <a:srcRect b="17033"/>
          <a:stretch>
            <a:fillRect/>
          </a:stretch>
        </p:blipFill>
        <p:spPr bwMode="auto">
          <a:xfrm>
            <a:off x="5691" y="2987774"/>
            <a:ext cx="3558197" cy="30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484745"/>
              </p:ext>
            </p:extLst>
          </p:nvPr>
        </p:nvGraphicFramePr>
        <p:xfrm>
          <a:off x="3582112" y="2414409"/>
          <a:ext cx="4995454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r:id="rId6" imgW="7523116" imgH="5468586" progId="Excel.Sheet.8">
                  <p:embed/>
                </p:oleObj>
              </mc:Choice>
              <mc:Fallback>
                <p:oleObj r:id="rId6" imgW="7523116" imgH="5468586" progId="Excel.Sheet.8">
                  <p:embed/>
                  <p:pic>
                    <p:nvPicPr>
                      <p:cNvPr id="0" name="Picture 4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112" y="2414409"/>
                        <a:ext cx="4995454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699681"/>
              </p:ext>
            </p:extLst>
          </p:nvPr>
        </p:nvGraphicFramePr>
        <p:xfrm>
          <a:off x="26437" y="4732179"/>
          <a:ext cx="117316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Photo Editor-foto" r:id="rId8" imgW="2523810" imgH="4048690" progId="">
                  <p:embed/>
                </p:oleObj>
              </mc:Choice>
              <mc:Fallback>
                <p:oleObj name="Photo Editor-foto" r:id="rId8" imgW="2523810" imgH="4048690" progId="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32" t="17784" r="5705" b="3557"/>
                      <a:stretch>
                        <a:fillRect/>
                      </a:stretch>
                    </p:blipFill>
                    <p:spPr bwMode="auto">
                      <a:xfrm>
                        <a:off x="26437" y="4732179"/>
                        <a:ext cx="1173162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rade Verbindung 7"/>
          <p:cNvCxnSpPr/>
          <p:nvPr/>
        </p:nvCxnSpPr>
        <p:spPr>
          <a:xfrm>
            <a:off x="4211960" y="5445224"/>
            <a:ext cx="41044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24259" y="504433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Clearance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91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5825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kern="1200" dirty="0">
                <a:solidFill>
                  <a:srgbClr val="0033CC"/>
                </a:solidFill>
              </a:rPr>
              <a:t>t</a:t>
            </a:r>
            <a:r>
              <a:rPr lang="en-US" sz="2400" kern="1200" dirty="0" smtClean="0">
                <a:solidFill>
                  <a:srgbClr val="0033CC"/>
                </a:solidFill>
              </a:rPr>
              <a:t>he  </a:t>
            </a:r>
            <a:r>
              <a:rPr lang="en-US" sz="2400" kern="1200" dirty="0">
                <a:solidFill>
                  <a:srgbClr val="0033CC"/>
                </a:solidFill>
              </a:rPr>
              <a:t>g</a:t>
            </a:r>
            <a:r>
              <a:rPr lang="en-US" sz="2400" kern="1200" dirty="0" smtClean="0">
                <a:solidFill>
                  <a:srgbClr val="0033CC"/>
                </a:solidFill>
              </a:rPr>
              <a:t>oal </a:t>
            </a:r>
            <a:r>
              <a:rPr lang="en-US" sz="2400" kern="1200" dirty="0">
                <a:solidFill>
                  <a:srgbClr val="0033CC"/>
                </a:solidFill>
              </a:rPr>
              <a:t>of </a:t>
            </a:r>
            <a:r>
              <a:rPr lang="en-US" sz="2400" kern="1200" dirty="0" err="1">
                <a:solidFill>
                  <a:srgbClr val="0033CC"/>
                </a:solidFill>
              </a:rPr>
              <a:t>r</a:t>
            </a:r>
            <a:r>
              <a:rPr lang="en-US" sz="2400" kern="1200" dirty="0" err="1" smtClean="0">
                <a:solidFill>
                  <a:srgbClr val="0033CC"/>
                </a:solidFill>
              </a:rPr>
              <a:t>adwaste</a:t>
            </a:r>
            <a:r>
              <a:rPr lang="en-US" sz="2400" kern="1200" dirty="0" smtClean="0">
                <a:solidFill>
                  <a:srgbClr val="0033CC"/>
                </a:solidFill>
              </a:rPr>
              <a:t> management (2)</a:t>
            </a:r>
            <a:endParaRPr lang="en-US" sz="2400" kern="12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1224136"/>
          </a:xfrm>
        </p:spPr>
        <p:txBody>
          <a:bodyPr>
            <a:noAutofit/>
          </a:bodyPr>
          <a:lstStyle/>
          <a:p>
            <a:pPr marL="0" indent="0" algn="just">
              <a:spcAft>
                <a:spcPts val="800"/>
              </a:spcAft>
              <a:buSzPct val="150000"/>
              <a:buNone/>
            </a:pPr>
            <a:r>
              <a:rPr lang="en-US" sz="2000" dirty="0" smtClean="0"/>
              <a:t>containment of radionuclides by </a:t>
            </a:r>
            <a:r>
              <a:rPr lang="en-US" sz="2000" dirty="0"/>
              <a:t>using a system of </a:t>
            </a:r>
            <a:r>
              <a:rPr lang="en-US" sz="2000" dirty="0" smtClean="0"/>
              <a:t>barriers,  until decay inside specific under ground constructions called disposal  facilities (for some hundreds to some hundreds of thousands of years)</a:t>
            </a:r>
          </a:p>
          <a:p>
            <a:pPr marL="0" indent="0">
              <a:spcAft>
                <a:spcPts val="800"/>
              </a:spcAft>
              <a:buSzPct val="150000"/>
              <a:buNone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  <p:pic>
        <p:nvPicPr>
          <p:cNvPr id="3077" name="Picture 5" descr="http://www.westcumbriamrws.org.uk/images/Multi-barrier%20graphic%20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7377"/>
            <a:ext cx="4762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8001024" cy="490066"/>
          </a:xfrm>
        </p:spPr>
        <p:txBody>
          <a:bodyPr/>
          <a:lstStyle/>
          <a:p>
            <a:pPr>
              <a:defRPr/>
            </a:pPr>
            <a:r>
              <a:rPr lang="en-GB" sz="25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sz="2500" b="1" kern="1200" dirty="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rPr>
            </a:br>
            <a:r>
              <a:rPr lang="en-GB" sz="2400" kern="1200" dirty="0">
                <a:solidFill>
                  <a:srgbClr val="0033CC"/>
                </a:solidFill>
              </a:rPr>
              <a:t>n</a:t>
            </a:r>
            <a:r>
              <a:rPr lang="en-GB" sz="2400" kern="1200" dirty="0" smtClean="0">
                <a:solidFill>
                  <a:srgbClr val="0033CC"/>
                </a:solidFill>
              </a:rPr>
              <a:t>ational legislative frame </a:t>
            </a:r>
            <a:r>
              <a:rPr lang="en-GB" sz="2400" kern="1200" dirty="0">
                <a:solidFill>
                  <a:srgbClr val="0033CC"/>
                </a:solidFill>
              </a:rPr>
              <a:t>for </a:t>
            </a:r>
            <a:r>
              <a:rPr lang="en-GB" sz="2400" kern="1200" dirty="0" err="1" smtClean="0">
                <a:solidFill>
                  <a:srgbClr val="0033CC"/>
                </a:solidFill>
              </a:rPr>
              <a:t>radwaste</a:t>
            </a:r>
            <a:r>
              <a:rPr lang="en-GB" sz="2400" kern="1200" dirty="0" smtClean="0">
                <a:solidFill>
                  <a:srgbClr val="0033CC"/>
                </a:solidFill>
              </a:rPr>
              <a:t> </a:t>
            </a:r>
            <a:r>
              <a:rPr lang="en-GB" sz="2400" kern="1200" dirty="0">
                <a:solidFill>
                  <a:srgbClr val="0033CC"/>
                </a:solidFill>
              </a:rPr>
              <a:t>&amp; </a:t>
            </a:r>
            <a:r>
              <a:rPr lang="en-GB" sz="2400" kern="1200" dirty="0" smtClean="0">
                <a:solidFill>
                  <a:srgbClr val="0033CC"/>
                </a:solidFill>
              </a:rPr>
              <a:t>spent </a:t>
            </a:r>
            <a:r>
              <a:rPr lang="en-GB" sz="2400" kern="1200" dirty="0">
                <a:solidFill>
                  <a:srgbClr val="0033CC"/>
                </a:solidFill>
              </a:rPr>
              <a:t>f</a:t>
            </a:r>
            <a:r>
              <a:rPr lang="en-GB" sz="2400" kern="1200" dirty="0" smtClean="0">
                <a:solidFill>
                  <a:srgbClr val="0033CC"/>
                </a:solidFill>
              </a:rPr>
              <a:t>uel </a:t>
            </a:r>
            <a:r>
              <a:rPr lang="en-GB" sz="2400" kern="1200" dirty="0">
                <a:solidFill>
                  <a:srgbClr val="0033CC"/>
                </a:solidFill>
              </a:rPr>
              <a:t>(1)</a:t>
            </a:r>
            <a:r>
              <a:rPr lang="el-GR" sz="2400" kern="1200" dirty="0">
                <a:solidFill>
                  <a:srgbClr val="0033CC"/>
                </a:solidFill>
              </a:rPr>
              <a:t/>
            </a:r>
            <a:br>
              <a:rPr lang="el-GR" sz="2400" kern="1200" dirty="0">
                <a:solidFill>
                  <a:srgbClr val="0033CC"/>
                </a:solidFill>
              </a:rPr>
            </a:br>
            <a:endParaRPr lang="el-GR" sz="2400" kern="12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142983"/>
            <a:ext cx="7715304" cy="5094329"/>
          </a:xfrm>
          <a:ln>
            <a:noFill/>
          </a:ln>
        </p:spPr>
        <p:txBody>
          <a:bodyPr/>
          <a:lstStyle/>
          <a:p>
            <a:pPr marL="0" lvl="1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dirty="0" smtClean="0"/>
              <a:t>“Protection </a:t>
            </a:r>
            <a:r>
              <a:rPr lang="en-US" sz="1400" dirty="0"/>
              <a:t>against ionizing </a:t>
            </a:r>
            <a:r>
              <a:rPr lang="en-US" sz="1400" dirty="0" smtClean="0"/>
              <a:t>radiation”, Government </a:t>
            </a:r>
            <a:r>
              <a:rPr lang="en-US" sz="1400" dirty="0"/>
              <a:t>Gazette, Legislative Decree No. 181, Folio No:347, First Issue, November 20, </a:t>
            </a:r>
            <a:r>
              <a:rPr lang="en-US" sz="1400" dirty="0" smtClean="0"/>
              <a:t>1974</a:t>
            </a:r>
          </a:p>
          <a:p>
            <a:pPr marL="0" lvl="1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i="1" kern="1200" dirty="0" smtClean="0">
                <a:latin typeface="Arial" charset="0"/>
              </a:rPr>
              <a:t>“Radiation protection regulations”, </a:t>
            </a:r>
            <a:r>
              <a:rPr lang="en-US" sz="1400" dirty="0" smtClean="0"/>
              <a:t>Joint Ministerial Decision No. 1014 (FOR) 1994, Second Issue, Folio No. 216, March 6, 2001</a:t>
            </a:r>
          </a:p>
          <a:p>
            <a:pPr marL="0" lvl="1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dirty="0" smtClean="0"/>
              <a:t>“Control </a:t>
            </a:r>
            <a:r>
              <a:rPr lang="en-US" sz="1400" dirty="0"/>
              <a:t>of high-activity sealed radioactive sources and orphan </a:t>
            </a:r>
            <a:r>
              <a:rPr lang="en-US" sz="1400" dirty="0" smtClean="0"/>
              <a:t>sources”, Government </a:t>
            </a:r>
            <a:r>
              <a:rPr lang="en-US" sz="1400" dirty="0"/>
              <a:t>Gazette, Ministerial Decision No. 10828/(EFA)1897, Folio No. 859, Second Issue, July 10, </a:t>
            </a:r>
            <a:r>
              <a:rPr lang="en-US" sz="1400" dirty="0" smtClean="0"/>
              <a:t>2006  </a:t>
            </a:r>
            <a:r>
              <a:rPr lang="en-US" sz="1400" dirty="0"/>
              <a:t>(transposition of the Council Directive 2003/122/</a:t>
            </a:r>
            <a:r>
              <a:rPr lang="en-US" sz="1400" dirty="0" err="1"/>
              <a:t>Euratom</a:t>
            </a:r>
            <a:r>
              <a:rPr lang="en-US" sz="1400" dirty="0" smtClean="0"/>
              <a:t>)</a:t>
            </a:r>
            <a:endParaRPr lang="en-US" sz="1400" kern="1200" dirty="0" smtClean="0">
              <a:latin typeface="Arial" charset="0"/>
            </a:endParaRPr>
          </a:p>
          <a:p>
            <a:pPr marL="0" lvl="1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dirty="0" smtClean="0"/>
              <a:t>“Establishing a National framework for the nuclear safety of nuclear installations”, Presidential Decree No. 60, Folio No. 111, First Issue, May 3, 2012, (transposition of the Council Directive 2009/71/ </a:t>
            </a:r>
            <a:r>
              <a:rPr lang="en-US" sz="1400" dirty="0" err="1" smtClean="0"/>
              <a:t>Euratom</a:t>
            </a:r>
            <a:r>
              <a:rPr lang="en-US" sz="1400" dirty="0" smtClean="0"/>
              <a:t> of 25 June 2009)</a:t>
            </a:r>
            <a:endParaRPr lang="en-US" sz="1400" kern="1200" dirty="0" smtClean="0">
              <a:latin typeface="Arial" charset="0"/>
            </a:endParaRPr>
          </a:p>
          <a:p>
            <a:pPr marL="0" lvl="1" algn="just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kern="1200" dirty="0" smtClean="0">
                <a:latin typeface="Arial" charset="0"/>
              </a:rPr>
              <a:t> </a:t>
            </a:r>
            <a:r>
              <a:rPr lang="en-US" sz="1400" i="1" dirty="0" smtClean="0"/>
              <a:t>“Establishing a Community framework for the responsible and safe management of spent fuel and radioactive waste”, </a:t>
            </a:r>
            <a:r>
              <a:rPr lang="en-US" sz="1400" dirty="0" smtClean="0"/>
              <a:t>Presidential Decree No. 122, Folio No. 177, First Issue, August 12, 2013, (transposition of the Council Directive 2011/70/ </a:t>
            </a:r>
            <a:r>
              <a:rPr lang="en-US" sz="1400" dirty="0" err="1" smtClean="0"/>
              <a:t>Euratom</a:t>
            </a:r>
            <a:r>
              <a:rPr lang="en-US" sz="1400" dirty="0" smtClean="0"/>
              <a:t> of 19 July 2011)</a:t>
            </a:r>
          </a:p>
          <a:p>
            <a:pPr marL="0" lvl="1" algn="just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dirty="0" smtClean="0"/>
              <a:t>“Establishment of the National Policy for the management of spent fuel and radioactive waste”, Government Gazette, Joint Ministerial Decision No. 131207/I3, Folio No. 1858, First Issue, August 27, 2015</a:t>
            </a:r>
          </a:p>
          <a:p>
            <a:pPr marL="0" lvl="1" algn="just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r>
              <a:rPr lang="en-US" sz="1400" dirty="0" smtClean="0"/>
              <a:t>“</a:t>
            </a:r>
            <a:r>
              <a:rPr lang="en-US" sz="1400" dirty="0"/>
              <a:t>NATIONAL PROGRAM for the management of spent fuel and radioactive waste</a:t>
            </a:r>
            <a:r>
              <a:rPr lang="en-US" sz="1400" dirty="0" smtClean="0"/>
              <a:t>”, Government </a:t>
            </a:r>
            <a:r>
              <a:rPr lang="en-US" sz="1400" dirty="0"/>
              <a:t>Gazette, Ministerial Decision No. </a:t>
            </a:r>
            <a:r>
              <a:rPr lang="el-GR" sz="1400" dirty="0"/>
              <a:t>Π/112/214196, </a:t>
            </a:r>
            <a:r>
              <a:rPr lang="en-US" sz="1400" dirty="0"/>
              <a:t>Folio No. 2941, First Issue, December 31, </a:t>
            </a:r>
            <a:r>
              <a:rPr lang="en-US" sz="1400" dirty="0" smtClean="0"/>
              <a:t>2015</a:t>
            </a:r>
            <a:endParaRPr lang="en-US" sz="1400" dirty="0"/>
          </a:p>
          <a:p>
            <a:pPr marL="0" lvl="1" algn="just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endParaRPr lang="en-US" sz="1400" dirty="0" smtClean="0"/>
          </a:p>
          <a:p>
            <a:pPr marL="0" lvl="1" algn="just" defTabSz="914074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50000"/>
              <a:buNone/>
            </a:pPr>
            <a:endParaRPr lang="en-GB" sz="1400" dirty="0" smtClean="0">
              <a:solidFill>
                <a:srgbClr val="0033CC"/>
              </a:solidFill>
            </a:endParaRPr>
          </a:p>
          <a:p>
            <a:pPr lvl="1" defTabSz="914074">
              <a:spcBef>
                <a:spcPct val="50000"/>
              </a:spcBef>
              <a:spcAft>
                <a:spcPts val="800"/>
              </a:spcAft>
              <a:buClr>
                <a:schemeClr val="bg2"/>
              </a:buClr>
              <a:buSzPct val="150000"/>
              <a:buNone/>
            </a:pPr>
            <a:endParaRPr lang="en-GB" sz="1400" dirty="0" smtClean="0">
              <a:solidFill>
                <a:srgbClr val="0033CC"/>
              </a:solidFill>
            </a:endParaRPr>
          </a:p>
          <a:p>
            <a:pPr lvl="1" defTabSz="914074">
              <a:spcBef>
                <a:spcPct val="50000"/>
              </a:spcBef>
              <a:spcAft>
                <a:spcPts val="800"/>
              </a:spcAft>
              <a:buClr>
                <a:schemeClr val="bg2"/>
              </a:buClr>
              <a:buSzPct val="150000"/>
              <a:buNone/>
            </a:pPr>
            <a:endParaRPr lang="en-GB" sz="1400" kern="1200" dirty="0" smtClean="0">
              <a:solidFill>
                <a:srgbClr val="0033CC"/>
              </a:solidFill>
              <a:latin typeface="Arial" charset="0"/>
            </a:endParaRPr>
          </a:p>
          <a:p>
            <a:pPr lvl="1" defTabSz="914074">
              <a:spcBef>
                <a:spcPct val="50000"/>
              </a:spcBef>
              <a:spcAft>
                <a:spcPts val="800"/>
              </a:spcAft>
              <a:buClr>
                <a:schemeClr val="bg2"/>
              </a:buClr>
              <a:buSzPct val="150000"/>
              <a:buNone/>
            </a:pPr>
            <a:r>
              <a:rPr lang="en-US" sz="1400" kern="1200" dirty="0" smtClean="0">
                <a:solidFill>
                  <a:srgbClr val="0033CC"/>
                </a:solidFill>
                <a:latin typeface="Arial" charset="0"/>
              </a:rPr>
              <a:t>	</a:t>
            </a:r>
            <a:endParaRPr lang="el-GR" sz="1400" kern="1200" dirty="0" smtClean="0">
              <a:solidFill>
                <a:srgbClr val="0033CC"/>
              </a:solidFill>
              <a:latin typeface="Arial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33CC"/>
                </a:solidFill>
              </a:rPr>
              <a:t> </a:t>
            </a:r>
            <a:endParaRPr lang="el-GR" sz="1600" dirty="0">
              <a:solidFill>
                <a:srgbClr val="0033CC"/>
              </a:solidFill>
            </a:endParaRPr>
          </a:p>
        </p:txBody>
      </p:sp>
      <p:pic>
        <p:nvPicPr>
          <p:cNvPr id="6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329510" cy="582594"/>
          </a:xfrm>
        </p:spPr>
        <p:txBody>
          <a:bodyPr>
            <a:normAutofit/>
          </a:bodyPr>
          <a:lstStyle/>
          <a:p>
            <a:r>
              <a:rPr lang="en-US" sz="2400" kern="1200" dirty="0">
                <a:solidFill>
                  <a:srgbClr val="0033CC"/>
                </a:solidFill>
              </a:rPr>
              <a:t>n</a:t>
            </a:r>
            <a:r>
              <a:rPr lang="en-US" sz="2400" kern="1200" dirty="0" smtClean="0">
                <a:solidFill>
                  <a:srgbClr val="0033CC"/>
                </a:solidFill>
              </a:rPr>
              <a:t>ational </a:t>
            </a:r>
            <a:r>
              <a:rPr lang="en-US" sz="2400" kern="1200" dirty="0">
                <a:solidFill>
                  <a:srgbClr val="0033CC"/>
                </a:solidFill>
              </a:rPr>
              <a:t>p</a:t>
            </a:r>
            <a:r>
              <a:rPr lang="en-US" sz="2400" kern="1200" dirty="0" smtClean="0">
                <a:solidFill>
                  <a:srgbClr val="0033CC"/>
                </a:solidFill>
              </a:rPr>
              <a:t>olicy </a:t>
            </a:r>
            <a:r>
              <a:rPr lang="en-US" sz="2400" kern="1200" dirty="0">
                <a:solidFill>
                  <a:srgbClr val="0033CC"/>
                </a:solidFill>
              </a:rPr>
              <a:t>– </a:t>
            </a:r>
            <a:r>
              <a:rPr lang="en-US" sz="2400" kern="1200" dirty="0" smtClean="0">
                <a:solidFill>
                  <a:srgbClr val="0033CC"/>
                </a:solidFill>
              </a:rPr>
              <a:t>main </a:t>
            </a:r>
            <a:r>
              <a:rPr lang="en-US" sz="2400" kern="1200" dirty="0">
                <a:solidFill>
                  <a:srgbClr val="0033CC"/>
                </a:solidFill>
              </a:rPr>
              <a:t>points</a:t>
            </a:r>
            <a:endParaRPr lang="el-GR" sz="2400" kern="12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2908920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  <a:buSzPct val="150000"/>
            </a:pPr>
            <a:r>
              <a:rPr lang="en-US" sz="2000" dirty="0"/>
              <a:t>u</a:t>
            </a:r>
            <a:r>
              <a:rPr lang="en-US" sz="2000" dirty="0" smtClean="0"/>
              <a:t>ntil </a:t>
            </a:r>
            <a:r>
              <a:rPr lang="en-US" sz="2000" dirty="0"/>
              <a:t>the establishment of the disposal facility </a:t>
            </a:r>
            <a:r>
              <a:rPr lang="en-US" sz="2000" dirty="0" smtClean="0"/>
              <a:t>the </a:t>
            </a:r>
            <a:r>
              <a:rPr lang="en-US" sz="2000" dirty="0" err="1" smtClean="0"/>
              <a:t>radwaste</a:t>
            </a:r>
            <a:r>
              <a:rPr lang="en-US" sz="2000" dirty="0" smtClean="0"/>
              <a:t> </a:t>
            </a:r>
            <a:r>
              <a:rPr lang="en-US" sz="2000" dirty="0"/>
              <a:t>shall be stored in authorized interim storage facilities</a:t>
            </a:r>
          </a:p>
          <a:p>
            <a:pPr algn="just">
              <a:spcAft>
                <a:spcPts val="800"/>
              </a:spcAft>
              <a:buSzPct val="150000"/>
            </a:pPr>
            <a:r>
              <a:rPr lang="en-US" sz="2000" dirty="0"/>
              <a:t>d</a:t>
            </a:r>
            <a:r>
              <a:rPr lang="en-US" sz="2000" dirty="0" smtClean="0"/>
              <a:t>isposal </a:t>
            </a:r>
            <a:r>
              <a:rPr lang="en-US" sz="2000" dirty="0"/>
              <a:t>will be allowed only for </a:t>
            </a:r>
            <a:r>
              <a:rPr lang="en-US" sz="2000" dirty="0" err="1" smtClean="0"/>
              <a:t>radwaste</a:t>
            </a:r>
            <a:r>
              <a:rPr lang="en-US" sz="2000" dirty="0" smtClean="0"/>
              <a:t> </a:t>
            </a:r>
            <a:r>
              <a:rPr lang="en-US" sz="2000" dirty="0"/>
              <a:t>produced in Greece</a:t>
            </a:r>
          </a:p>
          <a:p>
            <a:pPr algn="just">
              <a:spcAft>
                <a:spcPts val="800"/>
              </a:spcAft>
              <a:buSzPct val="150000"/>
            </a:pPr>
            <a:r>
              <a:rPr lang="en-US" sz="2000" dirty="0"/>
              <a:t>s</a:t>
            </a:r>
            <a:r>
              <a:rPr lang="en-US" sz="2000" dirty="0" smtClean="0"/>
              <a:t>ources </a:t>
            </a:r>
            <a:r>
              <a:rPr lang="en-US" sz="2000" dirty="0"/>
              <a:t>are returned to manufacturer or producer according to applicable agreement submitted to GAEC before importing</a:t>
            </a:r>
          </a:p>
          <a:p>
            <a:pPr algn="just">
              <a:spcAft>
                <a:spcPts val="800"/>
              </a:spcAft>
              <a:buSzPct val="150000"/>
            </a:pPr>
            <a:r>
              <a:rPr lang="en-US" sz="2000" dirty="0"/>
              <a:t>GRR-1 SF is returned to the manufacturer or supplier country, according to applicable </a:t>
            </a:r>
            <a:r>
              <a:rPr lang="en-US" sz="2000" dirty="0" smtClean="0"/>
              <a:t>agreements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1052736"/>
            <a:ext cx="9144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132" y="0"/>
            <a:ext cx="11328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25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Annual Symposium of the Hellenic Nuclear Physics Society, 3-4 June, 2016, NCSR “</a:t>
            </a:r>
            <a:r>
              <a:rPr lang="en-US" sz="1000" dirty="0" err="1" smtClean="0"/>
              <a:t>Demokritos</a:t>
            </a:r>
            <a:r>
              <a:rPr lang="en-US" sz="1000" dirty="0" smtClean="0"/>
              <a:t>”, Athens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1105</Words>
  <Application>Microsoft Office PowerPoint</Application>
  <PresentationFormat>On-screen Show (4:3)</PresentationFormat>
  <Paragraphs>107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Microsoft Excel 97-2003 Worksheet</vt:lpstr>
      <vt:lpstr>Photo Editor-foto</vt:lpstr>
      <vt:lpstr>activities and prospects of the Radioactive Materials Management Laboratory at the NCSR “D”</vt:lpstr>
      <vt:lpstr>outline</vt:lpstr>
      <vt:lpstr>PowerPoint Presentation</vt:lpstr>
      <vt:lpstr>associated to the GRR-1 facilities of INRaSTES </vt:lpstr>
      <vt:lpstr>the RMML Facilities at INRaSTES</vt:lpstr>
      <vt:lpstr>the  goal of radwaste management (1)</vt:lpstr>
      <vt:lpstr>the  goal of radwaste management (2)</vt:lpstr>
      <vt:lpstr> national legislative frame for radwaste &amp; spent fuel (1) </vt:lpstr>
      <vt:lpstr>national policy – main points</vt:lpstr>
      <vt:lpstr> radwaste management in Greece – main points   </vt:lpstr>
      <vt:lpstr>RMML (ΕΔΡΥ) activities </vt:lpstr>
      <vt:lpstr>the prospects</vt:lpstr>
      <vt:lpstr>PowerPoint Presentation</vt:lpstr>
    </vt:vector>
  </TitlesOfParts>
  <Company>N.C.S.R. "Demokritos"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Konstantina Mergia</dc:creator>
  <cp:lastModifiedBy>anastasia</cp:lastModifiedBy>
  <cp:revision>583</cp:revision>
  <dcterms:created xsi:type="dcterms:W3CDTF">2005-08-17T09:32:40Z</dcterms:created>
  <dcterms:modified xsi:type="dcterms:W3CDTF">2016-06-03T06:18:24Z</dcterms:modified>
</cp:coreProperties>
</file>