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70" r:id="rId4"/>
    <p:sldId id="280" r:id="rId5"/>
    <p:sldId id="276" r:id="rId6"/>
    <p:sldId id="267" r:id="rId7"/>
    <p:sldId id="263" r:id="rId8"/>
    <p:sldId id="273" r:id="rId9"/>
    <p:sldId id="271" r:id="rId10"/>
    <p:sldId id="275" r:id="rId11"/>
    <p:sldId id="272" r:id="rId12"/>
    <p:sldId id="277" r:id="rId13"/>
    <p:sldId id="274" r:id="rId14"/>
    <p:sldId id="279" r:id="rId15"/>
    <p:sldId id="283" r:id="rId16"/>
    <p:sldId id="284" r:id="rId17"/>
    <p:sldId id="266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F0F"/>
    <a:srgbClr val="EAEAEA"/>
    <a:srgbClr val="910D0D"/>
    <a:srgbClr val="700A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1" autoAdjust="0"/>
    <p:restoredTop sz="99467" autoAdjust="0"/>
  </p:normalViewPr>
  <p:slideViewPr>
    <p:cSldViewPr>
      <p:cViewPr varScale="1">
        <p:scale>
          <a:sx n="73" d="100"/>
          <a:sy n="73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3F00-702D-4CE8-BE1F-F87CE6B7DB8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DEDA-1F9F-4ECE-B153-E0F9788A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73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3F00-702D-4CE8-BE1F-F87CE6B7DB8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DEDA-1F9F-4ECE-B153-E0F9788A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6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3F00-702D-4CE8-BE1F-F87CE6B7DB8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DEDA-1F9F-4ECE-B153-E0F9788A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86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3F00-702D-4CE8-BE1F-F87CE6B7DB8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DEDA-1F9F-4ECE-B153-E0F9788A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91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3F00-702D-4CE8-BE1F-F87CE6B7DB8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DEDA-1F9F-4ECE-B153-E0F9788A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1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3F00-702D-4CE8-BE1F-F87CE6B7DB8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DEDA-1F9F-4ECE-B153-E0F9788A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75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3F00-702D-4CE8-BE1F-F87CE6B7DB8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DEDA-1F9F-4ECE-B153-E0F9788A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56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3F00-702D-4CE8-BE1F-F87CE6B7DB8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DEDA-1F9F-4ECE-B153-E0F9788A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66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3F00-702D-4CE8-BE1F-F87CE6B7DB8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DEDA-1F9F-4ECE-B153-E0F9788A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88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3F00-702D-4CE8-BE1F-F87CE6B7DB8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DEDA-1F9F-4ECE-B153-E0F9788A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7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3F00-702D-4CE8-BE1F-F87CE6B7DB8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DEDA-1F9F-4ECE-B153-E0F9788A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88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3F00-702D-4CE8-BE1F-F87CE6B7DB8E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ADEDA-1F9F-4ECE-B153-E0F9788A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42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microsoft.com/office/2007/relationships/hdphoto" Target="../media/hdphoto4.wdp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3.jpe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304" y="152400"/>
            <a:ext cx="8839200" cy="6553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0"/>
            <a:ext cx="885371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5895975"/>
            <a:ext cx="885371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5142" y="914400"/>
            <a:ext cx="8846458" cy="809624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25</a:t>
            </a:r>
            <a:r>
              <a:rPr lang="en-US" sz="36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3600" b="1" dirty="0" smtClean="0">
                <a:latin typeface="Comic Sans MS" panose="030F0702030302020204" pitchFamily="66" charset="0"/>
              </a:rPr>
              <a:t> HNPS, 3-4 June 2016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304" y="5133976"/>
            <a:ext cx="8846458" cy="809624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3000" b="1" dirty="0" smtClean="0">
                <a:latin typeface="Comic Sans MS" panose="030F0702030302020204" pitchFamily="66" charset="0"/>
              </a:rPr>
              <a:t> </a:t>
            </a:r>
            <a:r>
              <a:rPr lang="en-US" sz="3000" b="1" dirty="0" err="1" smtClean="0">
                <a:latin typeface="Comic Sans MS" panose="030F0702030302020204" pitchFamily="66" charset="0"/>
              </a:rPr>
              <a:t>Kalamara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2362200"/>
            <a:ext cx="4114800" cy="19812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197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Au</a:t>
            </a: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GB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n,xn</a:t>
            </a: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) reactions </a:t>
            </a:r>
            <a:endParaRPr lang="en-GB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 </a:t>
            </a: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TSL high energy neutron facility </a:t>
            </a:r>
            <a:endParaRPr lang="en-GB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 </a:t>
            </a: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Uppsala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1000"/>
                    </a14:imgEffect>
                    <a14:imgEffect>
                      <a14:colorTemperature colorTemp="5825"/>
                    </a14:imgEffect>
                    <a14:imgEffect>
                      <a14:brightnessContrast bright="-2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85192"/>
            <a:ext cx="1782025" cy="17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7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5978"/>
            <a:ext cx="1887163" cy="184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6200" y="4038600"/>
            <a:ext cx="3219450" cy="685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NATIONAL TECHNICAL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UNIVERSITY OF ATHENS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86551" y="4038600"/>
            <a:ext cx="1924049" cy="685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UPPSALA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UNIVERSITET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6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43622"/>
            <a:ext cx="88392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142" y="152401"/>
            <a:ext cx="3664858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mic Sans MS" panose="030F0702030302020204" pitchFamily="66" charset="0"/>
              </a:rPr>
              <a:t>MCNP5 Simulations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43" y="6572359"/>
            <a:ext cx="8998857" cy="20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err="1" smtClean="0">
                <a:latin typeface="Comic Sans MS" panose="030F0702030302020204" pitchFamily="66" charset="0"/>
              </a:rPr>
              <a:t>Kalamara</a:t>
            </a:r>
            <a:r>
              <a:rPr lang="en-US" sz="1500" b="1" dirty="0" smtClean="0">
                <a:latin typeface="Comic Sans MS" panose="030F0702030302020204" pitchFamily="66" charset="0"/>
              </a:rPr>
              <a:t>,</a:t>
            </a:r>
            <a:r>
              <a:rPr lang="el-GR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smtClean="0">
                <a:latin typeface="Comic Sans MS" panose="030F0702030302020204" pitchFamily="66" charset="0"/>
              </a:rPr>
              <a:t>NTUA     </a:t>
            </a:r>
            <a:r>
              <a:rPr lang="el-GR" sz="1500" b="1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US" sz="1500" b="1" dirty="0" smtClean="0">
                <a:latin typeface="Comic Sans MS" panose="030F0702030302020204" pitchFamily="66" charset="0"/>
              </a:rPr>
              <a:t>        </a:t>
            </a:r>
            <a:r>
              <a:rPr lang="el-GR" sz="1500" b="1" dirty="0" smtClean="0">
                <a:latin typeface="Comic Sans MS" panose="030F0702030302020204" pitchFamily="66" charset="0"/>
              </a:rPr>
              <a:t>   </a:t>
            </a:r>
            <a:r>
              <a:rPr lang="en-US" sz="1500" b="1" dirty="0" smtClean="0">
                <a:latin typeface="Comic Sans MS" panose="030F0702030302020204" pitchFamily="66" charset="0"/>
              </a:rPr>
              <a:t>25</a:t>
            </a:r>
            <a:r>
              <a:rPr lang="en-US" sz="15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l-GR" sz="1500" b="1" dirty="0" smtClean="0">
                <a:latin typeface="Comic Sans MS" panose="030F0702030302020204" pitchFamily="66" charset="0"/>
              </a:rPr>
              <a:t>ΗΝ</a:t>
            </a:r>
            <a:r>
              <a:rPr lang="en-US" sz="1500" b="1" dirty="0" smtClean="0">
                <a:latin typeface="Comic Sans MS" panose="030F0702030302020204" pitchFamily="66" charset="0"/>
              </a:rPr>
              <a:t>PS, June 2016</a:t>
            </a:r>
            <a:endParaRPr lang="en-US" sz="15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anti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66" y="1752600"/>
            <a:ext cx="44577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V="1">
            <a:off x="2654300" y="3933324"/>
            <a:ext cx="12700" cy="1473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4338" y="5407241"/>
            <a:ext cx="359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Concrete floor, ceiling and walls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anti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3931"/>
            <a:ext cx="3962400" cy="25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V="1">
            <a:off x="4191000" y="3678075"/>
            <a:ext cx="2231934" cy="17291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066" y="1752600"/>
            <a:ext cx="3962400" cy="25717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400" y="4343400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Neutron energy distribution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-888637" y="2895600"/>
            <a:ext cx="576217" cy="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05600" y="2362200"/>
            <a:ext cx="514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CUP</a:t>
            </a:r>
            <a:endParaRPr lang="el-GR" sz="1500" b="1" dirty="0"/>
          </a:p>
        </p:txBody>
      </p:sp>
      <p:sp>
        <p:nvSpPr>
          <p:cNvPr id="59" name="Rectangle 58"/>
          <p:cNvSpPr/>
          <p:nvPr/>
        </p:nvSpPr>
        <p:spPr>
          <a:xfrm>
            <a:off x="145142" y="152401"/>
            <a:ext cx="2979058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mic Sans MS" panose="030F0702030302020204" pitchFamily="66" charset="0"/>
              </a:rPr>
              <a:t>MCNP5 Results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4989286" y="3508159"/>
            <a:ext cx="3427911" cy="454241"/>
          </a:xfrm>
          <a:prstGeom prst="wedgeRoundRectCallout">
            <a:avLst>
              <a:gd name="adj1" fmla="val 51154"/>
              <a:gd name="adj2" fmla="val 85949"/>
              <a:gd name="adj3" fmla="val 16667"/>
            </a:avLst>
          </a:prstGeom>
          <a:solidFill>
            <a:srgbClr val="A90F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Lateral </a:t>
            </a:r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homogeneity within 3%.</a:t>
            </a:r>
            <a:endParaRPr lang="en-US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1541" y="1752600"/>
            <a:ext cx="3977621" cy="2846158"/>
          </a:xfrm>
          <a:prstGeom prst="rect">
            <a:avLst/>
          </a:prstGeom>
        </p:spPr>
      </p:pic>
      <p:sp>
        <p:nvSpPr>
          <p:cNvPr id="61" name="Rounded Rectangular Callout 60"/>
          <p:cNvSpPr/>
          <p:nvPr/>
        </p:nvSpPr>
        <p:spPr>
          <a:xfrm>
            <a:off x="4788264" y="1650838"/>
            <a:ext cx="3628933" cy="1492761"/>
          </a:xfrm>
          <a:prstGeom prst="wedgeRoundRectCallout">
            <a:avLst>
              <a:gd name="adj1" fmla="val -49258"/>
              <a:gd name="adj2" fmla="val 65590"/>
              <a:gd name="adj3" fmla="val 16667"/>
            </a:avLst>
          </a:prstGeom>
          <a:solidFill>
            <a:srgbClr val="A90F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surrounding materials contribute to a low energy neutron tail which is not essential when studying threshold reactions.</a:t>
            </a:r>
            <a:endParaRPr lang="en-US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33930" y="2362200"/>
            <a:ext cx="54247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>
            <a:off x="457200" y="82927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omic Sans MS" panose="030F0702030302020204" pitchFamily="66" charset="0"/>
              </a:rPr>
              <a:t>In order to </a:t>
            </a:r>
            <a:r>
              <a:rPr lang="en-US" dirty="0" smtClean="0">
                <a:latin typeface="Comic Sans MS" panose="030F0702030302020204" pitchFamily="66" charset="0"/>
              </a:rPr>
              <a:t>study the neutron beam profile, MCNP5 simulations </a:t>
            </a:r>
            <a:r>
              <a:rPr lang="en-US" dirty="0">
                <a:latin typeface="Comic Sans MS" panose="030F0702030302020204" pitchFamily="66" charset="0"/>
              </a:rPr>
              <a:t>were performed taking into account the experimental set </a:t>
            </a:r>
            <a:r>
              <a:rPr lang="en-US" dirty="0" smtClean="0">
                <a:latin typeface="Comic Sans MS" panose="030F0702030302020204" pitchFamily="66" charset="0"/>
              </a:rPr>
              <a:t>up in high detail.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267200"/>
            <a:ext cx="3268845" cy="2129248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4343400" y="5577253"/>
            <a:ext cx="2259330" cy="146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ular Callout 53"/>
          <p:cNvSpPr/>
          <p:nvPr/>
        </p:nvSpPr>
        <p:spPr>
          <a:xfrm>
            <a:off x="482600" y="4916657"/>
            <a:ext cx="4575266" cy="1425377"/>
          </a:xfrm>
          <a:prstGeom prst="wedgeRoundRectCallout">
            <a:avLst>
              <a:gd name="adj1" fmla="val 52236"/>
              <a:gd name="adj2" fmla="val -66423"/>
              <a:gd name="adj3" fmla="val 16667"/>
            </a:avLst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endParaRPr lang="en-US" sz="15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US" sz="15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Check: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5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Lateral homogeneity of neutron flux on the target set up.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5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effects of surrounding materials to the neutron flux.</a:t>
            </a:r>
          </a:p>
          <a:p>
            <a:pPr algn="ctr"/>
            <a:endParaRPr lang="en-US" sz="15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3" name="Picture 52" descr="C:\Users\anti\Dropbox\UPPSALA\MCNP Results\Foils Irradiation A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36404"/>
            <a:ext cx="2366554" cy="188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6" name="Picture 206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88066" y="4206347"/>
            <a:ext cx="3324134" cy="222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2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44444E-6 L 0.92396 -0.0002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9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  <p:bldP spid="31" grpId="1"/>
      <p:bldP spid="15" grpId="0"/>
      <p:bldP spid="15" grpId="1"/>
      <p:bldP spid="51" grpId="0"/>
      <p:bldP spid="51" grpId="1"/>
      <p:bldP spid="59" grpId="0" animBg="1"/>
      <p:bldP spid="60" grpId="0" animBg="1"/>
      <p:bldP spid="61" grpId="0" animBg="1"/>
      <p:bldP spid="5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52400" y="152400"/>
                <a:ext cx="8839200" cy="6400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𝑚𝑐𝑛𝑝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𝑀𝑒𝑉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70 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𝑀𝑒𝑉</m:t>
                          </m:r>
                        </m:sup>
                        <m:e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𝛷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𝑚𝑐𝑛𝑝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𝛦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839200" cy="640080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142" y="152401"/>
            <a:ext cx="6255658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mic Sans MS" panose="030F0702030302020204" pitchFamily="66" charset="0"/>
              </a:rPr>
              <a:t>Estimation of the absolute neutron flux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43" y="6572359"/>
            <a:ext cx="8998857" cy="20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err="1" smtClean="0">
                <a:latin typeface="Comic Sans MS" panose="030F0702030302020204" pitchFamily="66" charset="0"/>
              </a:rPr>
              <a:t>Kalamara</a:t>
            </a:r>
            <a:r>
              <a:rPr lang="en-US" sz="1500" b="1" dirty="0" smtClean="0">
                <a:latin typeface="Comic Sans MS" panose="030F0702030302020204" pitchFamily="66" charset="0"/>
              </a:rPr>
              <a:t>,</a:t>
            </a:r>
            <a:r>
              <a:rPr lang="el-GR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smtClean="0">
                <a:latin typeface="Comic Sans MS" panose="030F0702030302020204" pitchFamily="66" charset="0"/>
              </a:rPr>
              <a:t>NTUA     </a:t>
            </a:r>
            <a:r>
              <a:rPr lang="el-GR" sz="1500" b="1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US" sz="1500" b="1" dirty="0" smtClean="0">
                <a:latin typeface="Comic Sans MS" panose="030F0702030302020204" pitchFamily="66" charset="0"/>
              </a:rPr>
              <a:t>        </a:t>
            </a:r>
            <a:r>
              <a:rPr lang="el-GR" sz="1500" b="1" dirty="0" smtClean="0">
                <a:latin typeface="Comic Sans MS" panose="030F0702030302020204" pitchFamily="66" charset="0"/>
              </a:rPr>
              <a:t>   </a:t>
            </a:r>
            <a:r>
              <a:rPr lang="en-US" sz="1500" b="1" dirty="0" smtClean="0">
                <a:latin typeface="Comic Sans MS" panose="030F0702030302020204" pitchFamily="66" charset="0"/>
              </a:rPr>
              <a:t>25</a:t>
            </a:r>
            <a:r>
              <a:rPr lang="en-US" sz="15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l-GR" sz="1500" b="1" dirty="0" smtClean="0">
                <a:latin typeface="Comic Sans MS" panose="030F0702030302020204" pitchFamily="66" charset="0"/>
              </a:rPr>
              <a:t>ΗΝ</a:t>
            </a:r>
            <a:r>
              <a:rPr lang="en-US" sz="1500" b="1" dirty="0" smtClean="0">
                <a:latin typeface="Comic Sans MS" panose="030F0702030302020204" pitchFamily="66" charset="0"/>
              </a:rPr>
              <a:t>PS, June 2016</a:t>
            </a:r>
            <a:endParaRPr lang="en-US" sz="15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785813"/>
            <a:ext cx="3951669" cy="2719387"/>
          </a:xfrm>
          <a:prstGeom prst="rect">
            <a:avLst/>
          </a:prstGeom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380206" y="792076"/>
            <a:ext cx="434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dirty="0" smtClean="0">
                <a:latin typeface="Comic Sans MS" panose="030F0702030302020204" pitchFamily="66" charset="0"/>
              </a:rPr>
              <a:t>The </a:t>
            </a:r>
            <a:r>
              <a:rPr lang="en-US" altLang="en-US" b="1" dirty="0" smtClean="0">
                <a:latin typeface="Comic Sans MS" panose="030F0702030302020204" pitchFamily="66" charset="0"/>
              </a:rPr>
              <a:t>reaction rate</a:t>
            </a:r>
            <a:r>
              <a:rPr lang="en-US" altLang="en-US" dirty="0" smtClean="0">
                <a:latin typeface="Comic Sans MS" panose="030F0702030302020204" pitchFamily="66" charset="0"/>
              </a:rPr>
              <a:t> can be determined theoretically according to this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expres-sion</a:t>
            </a:r>
            <a:r>
              <a:rPr lang="en-US" altLang="en-US" dirty="0" smtClean="0">
                <a:latin typeface="Comic Sans MS" panose="030F0702030302020204" pitchFamily="66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605859" y="1698524"/>
                <a:ext cx="3927550" cy="871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𝑅𝑅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𝑚𝑐𝑛𝑝</m:t>
                          </m:r>
                        </m:sub>
                      </m:sSub>
                      <m:r>
                        <a:rPr lang="el-GR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=0 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𝑀𝑒𝑉</m:t>
                          </m:r>
                        </m:sub>
                        <m: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70 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𝑀𝑒𝑉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𝑚𝑐𝑛𝑝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59" y="1698524"/>
                <a:ext cx="3927550" cy="87145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44 - Ευθεία γραμμή σύνδεσης"/>
          <p:cNvCxnSpPr/>
          <p:nvPr/>
        </p:nvCxnSpPr>
        <p:spPr>
          <a:xfrm rot="5400000" flipH="1" flipV="1">
            <a:off x="5257403" y="2438797"/>
            <a:ext cx="1373188" cy="794"/>
          </a:xfrm>
          <a:prstGeom prst="line">
            <a:avLst/>
          </a:prstGeom>
          <a:ln w="25400">
            <a:solidFill>
              <a:srgbClr val="A90F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47 - Ευθεία γραμμή σύνδεσης"/>
          <p:cNvCxnSpPr/>
          <p:nvPr/>
        </p:nvCxnSpPr>
        <p:spPr>
          <a:xfrm rot="5400000" flipH="1" flipV="1">
            <a:off x="5638403" y="2438797"/>
            <a:ext cx="1373982" cy="1588"/>
          </a:xfrm>
          <a:prstGeom prst="line">
            <a:avLst/>
          </a:prstGeom>
          <a:ln w="25400">
            <a:solidFill>
              <a:srgbClr val="A90F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52 - Ευθεία γραμμή σύνδεσης"/>
          <p:cNvCxnSpPr/>
          <p:nvPr/>
        </p:nvCxnSpPr>
        <p:spPr>
          <a:xfrm rot="5400000" flipH="1" flipV="1">
            <a:off x="6095603" y="2438797"/>
            <a:ext cx="1373982" cy="1588"/>
          </a:xfrm>
          <a:prstGeom prst="line">
            <a:avLst/>
          </a:prstGeom>
          <a:ln w="25400">
            <a:solidFill>
              <a:srgbClr val="A90F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53 - Ευθεία γραμμή σύνδεσης"/>
          <p:cNvCxnSpPr/>
          <p:nvPr/>
        </p:nvCxnSpPr>
        <p:spPr>
          <a:xfrm rot="5400000" flipH="1" flipV="1">
            <a:off x="6552803" y="2438797"/>
            <a:ext cx="1373982" cy="1588"/>
          </a:xfrm>
          <a:prstGeom prst="line">
            <a:avLst/>
          </a:prstGeom>
          <a:ln w="25400">
            <a:solidFill>
              <a:srgbClr val="A90F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4 - Ευθεία γραμμή σύνδεσης"/>
          <p:cNvCxnSpPr/>
          <p:nvPr/>
        </p:nvCxnSpPr>
        <p:spPr>
          <a:xfrm rot="5400000" flipH="1" flipV="1">
            <a:off x="6933803" y="2438797"/>
            <a:ext cx="1373982" cy="1588"/>
          </a:xfrm>
          <a:prstGeom prst="line">
            <a:avLst/>
          </a:prstGeom>
          <a:ln w="25400">
            <a:solidFill>
              <a:srgbClr val="A90F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55 - Ευθεία γραμμή σύνδεσης"/>
          <p:cNvCxnSpPr/>
          <p:nvPr/>
        </p:nvCxnSpPr>
        <p:spPr>
          <a:xfrm rot="5400000" flipH="1" flipV="1">
            <a:off x="7313215" y="2438797"/>
            <a:ext cx="1373982" cy="1588"/>
          </a:xfrm>
          <a:prstGeom prst="line">
            <a:avLst/>
          </a:prstGeom>
          <a:ln w="25400">
            <a:solidFill>
              <a:srgbClr val="A90F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5692363" y="1423455"/>
            <a:ext cx="5453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altLang="en-US" sz="1600" b="1" dirty="0" smtClean="0">
                <a:solidFill>
                  <a:srgbClr val="A90F0F"/>
                </a:solidFill>
              </a:rPr>
              <a:t>Ε</a:t>
            </a:r>
            <a:r>
              <a:rPr lang="en-US" altLang="en-US" sz="1600" b="1" baseline="-25000" dirty="0" err="1" smtClean="0">
                <a:solidFill>
                  <a:srgbClr val="A90F0F"/>
                </a:solidFill>
              </a:rPr>
              <a:t>i</a:t>
            </a:r>
            <a:endParaRPr lang="el-GR" altLang="en-US" sz="1600" b="1" baseline="-25000" dirty="0">
              <a:solidFill>
                <a:srgbClr val="A90F0F"/>
              </a:solidFill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2133600" y="3667780"/>
            <a:ext cx="3009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1400" b="1" dirty="0">
                <a:solidFill>
                  <a:srgbClr val="A90F0F"/>
                </a:solidFill>
                <a:latin typeface="Comic Sans MS" panose="030F0702030302020204" pitchFamily="66" charset="0"/>
              </a:rPr>
              <a:t>neutron flux in the </a:t>
            </a:r>
            <a:r>
              <a:rPr lang="en-US" altLang="en-US" sz="140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target is taken from simulation.</a:t>
            </a:r>
            <a:endParaRPr lang="el-GR" altLang="en-US" sz="140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57200" y="2826603"/>
            <a:ext cx="295436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A90F0F"/>
                </a:solidFill>
                <a:latin typeface="Comic Sans MS" panose="030F0702030302020204" pitchFamily="66" charset="0"/>
              </a:rPr>
              <a:t>The cross  section of the </a:t>
            </a:r>
            <a:r>
              <a:rPr lang="en-US" altLang="en-US" sz="140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reaction is determined by interpolating the TENDL data.</a:t>
            </a:r>
            <a:endParaRPr lang="el-GR" altLang="en-US" sz="1400" b="1" dirty="0">
              <a:solidFill>
                <a:srgbClr val="A90F0F"/>
              </a:solidFill>
              <a:latin typeface="Comic Sans MS" pitchFamily="66" charset="0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H="1" flipV="1">
            <a:off x="2682224" y="2503652"/>
            <a:ext cx="0" cy="286647"/>
          </a:xfrm>
          <a:prstGeom prst="line">
            <a:avLst/>
          </a:prstGeom>
          <a:noFill/>
          <a:ln w="25400">
            <a:solidFill>
              <a:srgbClr val="A90F0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 flipV="1">
            <a:off x="3845020" y="2515077"/>
            <a:ext cx="20005" cy="1152702"/>
          </a:xfrm>
          <a:prstGeom prst="line">
            <a:avLst/>
          </a:prstGeom>
          <a:noFill/>
          <a:ln w="25400">
            <a:solidFill>
              <a:srgbClr val="A90F0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685800" y="5119028"/>
                <a:ext cx="3502626" cy="672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𝑅𝑅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𝑒𝑥𝑝𝑒𝑟𝑖𝑚𝑒𝑛𝑡𝑎𝑙</m:t>
                          </m:r>
                        </m:sub>
                      </m:sSub>
                      <m:r>
                        <a:rPr lang="el-GR" i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l-GR" i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 ∙ 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119028"/>
                <a:ext cx="3502626" cy="67217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380206" y="4303913"/>
            <a:ext cx="83827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dirty="0" smtClean="0">
                <a:latin typeface="Comic Sans MS" panose="030F0702030302020204" pitchFamily="66" charset="0"/>
              </a:rPr>
              <a:t>Moreover, the reaction rate can be defined experimentally with this expression:</a:t>
            </a: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>
            <a:off x="4188426" y="5332290"/>
            <a:ext cx="664625" cy="1710"/>
          </a:xfrm>
          <a:prstGeom prst="line">
            <a:avLst/>
          </a:prstGeom>
          <a:noFill/>
          <a:ln w="25400">
            <a:solidFill>
              <a:srgbClr val="A90F0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 flipH="1" flipV="1">
            <a:off x="3733800" y="5864457"/>
            <a:ext cx="2574" cy="307743"/>
          </a:xfrm>
          <a:prstGeom prst="line">
            <a:avLst/>
          </a:prstGeom>
          <a:noFill/>
          <a:ln w="25400">
            <a:solidFill>
              <a:srgbClr val="A90F0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3505200" y="4876800"/>
            <a:ext cx="0" cy="214683"/>
          </a:xfrm>
          <a:prstGeom prst="line">
            <a:avLst/>
          </a:prstGeom>
          <a:noFill/>
          <a:ln w="25400">
            <a:solidFill>
              <a:srgbClr val="A90F0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505200" y="4876800"/>
            <a:ext cx="3200400" cy="5676"/>
          </a:xfrm>
          <a:prstGeom prst="line">
            <a:avLst/>
          </a:prstGeom>
          <a:ln w="25400">
            <a:solidFill>
              <a:srgbClr val="A9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0"/>
          </p:cNvCxnSpPr>
          <p:nvPr/>
        </p:nvCxnSpPr>
        <p:spPr>
          <a:xfrm>
            <a:off x="3736374" y="6172200"/>
            <a:ext cx="683226" cy="5673"/>
          </a:xfrm>
          <a:prstGeom prst="line">
            <a:avLst/>
          </a:prstGeom>
          <a:ln w="25400">
            <a:solidFill>
              <a:srgbClr val="A9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6554672" y="4734580"/>
            <a:ext cx="2130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Decay constant of the residual nucleus.</a:t>
            </a:r>
            <a:endParaRPr lang="el-GR" altLang="en-US" sz="140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4727344" y="5191780"/>
            <a:ext cx="1827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Number of the produced nuclei.</a:t>
            </a:r>
            <a:endParaRPr lang="el-GR" altLang="en-US" sz="140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4419600" y="6016823"/>
            <a:ext cx="274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Number of the target nuclei.</a:t>
            </a:r>
            <a:endParaRPr lang="el-GR" altLang="en-US" sz="140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8" grpId="0" autoUpdateAnimBg="0"/>
      <p:bldP spid="22" grpId="0" autoUpdateAnimBg="0"/>
      <p:bldP spid="23" grpId="0" autoUpdateAnimBg="0"/>
      <p:bldP spid="24" grpId="0" animBg="1" autoUpdateAnimBg="0"/>
      <p:bldP spid="25" grpId="0" animBg="1" autoUpdateAnimBg="0"/>
      <p:bldP spid="5" grpId="0" animBg="1"/>
      <p:bldP spid="27" grpId="0"/>
      <p:bldP spid="28" grpId="0" animBg="1" autoUpdateAnimBg="0"/>
      <p:bldP spid="29" grpId="0" animBg="1" autoUpdateAnimBg="0"/>
      <p:bldP spid="30" grpId="0" animBg="1" autoUpdateAnimBg="0"/>
      <p:bldP spid="36" grpId="0" autoUpdateAnimBg="0"/>
      <p:bldP spid="39" grpId="0" autoUpdateAnimBg="0"/>
      <p:bldP spid="4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52400" y="152400"/>
                <a:ext cx="8839200" cy="6400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𝑅𝑅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𝑒𝑥𝑝𝑒𝑟𝑖𝑚𝑒𝑛𝑡𝑎𝑙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𝑅𝑅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𝑚𝑐𝑛𝑝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839200" cy="640080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142" y="152401"/>
            <a:ext cx="6255658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mic Sans MS" panose="030F0702030302020204" pitchFamily="66" charset="0"/>
              </a:rPr>
              <a:t>Estimation of the absolute neutron flux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43" y="6572359"/>
            <a:ext cx="8998857" cy="20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err="1" smtClean="0">
                <a:latin typeface="Comic Sans MS" panose="030F0702030302020204" pitchFamily="66" charset="0"/>
              </a:rPr>
              <a:t>Kalamara</a:t>
            </a:r>
            <a:r>
              <a:rPr lang="en-US" sz="1500" b="1" dirty="0" smtClean="0">
                <a:latin typeface="Comic Sans MS" panose="030F0702030302020204" pitchFamily="66" charset="0"/>
              </a:rPr>
              <a:t>,</a:t>
            </a:r>
            <a:r>
              <a:rPr lang="el-GR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smtClean="0">
                <a:latin typeface="Comic Sans MS" panose="030F0702030302020204" pitchFamily="66" charset="0"/>
              </a:rPr>
              <a:t>NTUA     </a:t>
            </a:r>
            <a:r>
              <a:rPr lang="el-GR" sz="1500" b="1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US" sz="1500" b="1" dirty="0" smtClean="0">
                <a:latin typeface="Comic Sans MS" panose="030F0702030302020204" pitchFamily="66" charset="0"/>
              </a:rPr>
              <a:t>        </a:t>
            </a:r>
            <a:r>
              <a:rPr lang="el-GR" sz="1500" b="1" dirty="0" smtClean="0">
                <a:latin typeface="Comic Sans MS" panose="030F0702030302020204" pitchFamily="66" charset="0"/>
              </a:rPr>
              <a:t>   </a:t>
            </a:r>
            <a:r>
              <a:rPr lang="en-US" sz="1500" b="1" dirty="0" smtClean="0">
                <a:latin typeface="Comic Sans MS" panose="030F0702030302020204" pitchFamily="66" charset="0"/>
              </a:rPr>
              <a:t>25</a:t>
            </a:r>
            <a:r>
              <a:rPr lang="en-US" sz="15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l-GR" sz="1500" b="1" dirty="0" smtClean="0">
                <a:latin typeface="Comic Sans MS" panose="030F0702030302020204" pitchFamily="66" charset="0"/>
              </a:rPr>
              <a:t>ΗΝ</a:t>
            </a:r>
            <a:r>
              <a:rPr lang="en-US" sz="1500" b="1" dirty="0" smtClean="0">
                <a:latin typeface="Comic Sans MS" panose="030F0702030302020204" pitchFamily="66" charset="0"/>
              </a:rPr>
              <a:t>PS, June 2016</a:t>
            </a:r>
            <a:endParaRPr lang="en-US" sz="15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380206" y="792076"/>
            <a:ext cx="4877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dirty="0" smtClean="0">
                <a:latin typeface="Comic Sans MS" panose="030F0702030302020204" pitchFamily="66" charset="0"/>
              </a:rPr>
              <a:t>After finding the normalization factor r: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457200" y="1490743"/>
                <a:ext cx="3927550" cy="871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𝑅𝑅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𝑚𝑐𝑛𝑝</m:t>
                          </m:r>
                        </m:sub>
                      </m:sSub>
                      <m:r>
                        <a:rPr lang="el-GR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=0 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𝑀𝑒𝑉</m:t>
                          </m:r>
                        </m:sub>
                        <m: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70 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𝑀𝑒𝑉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𝑚𝑐𝑛𝑝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90743"/>
                <a:ext cx="3927550" cy="87145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81000" y="2514600"/>
                <a:ext cx="3502626" cy="672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𝑅𝑅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𝑒𝑥𝑝𝑒𝑟𝑖𝑚𝑒𝑛𝑡𝑎𝑙</m:t>
                          </m:r>
                        </m:sub>
                      </m:sSub>
                      <m:r>
                        <a:rPr lang="el-GR" i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l-GR" i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 ∙ 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14600"/>
                <a:ext cx="3502626" cy="67217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>
            <a:off x="4419600" y="1524000"/>
            <a:ext cx="304800" cy="1709658"/>
          </a:xfrm>
          <a:prstGeom prst="rightBrace">
            <a:avLst/>
          </a:prstGeom>
          <a:ln w="25400">
            <a:solidFill>
              <a:srgbClr val="A9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ctangle 18"/>
              <p:cNvSpPr/>
              <p:nvPr/>
            </p:nvSpPr>
            <p:spPr>
              <a:xfrm>
                <a:off x="5085291" y="2031234"/>
                <a:ext cx="2991909" cy="69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l-GR" i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𝑅𝑅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𝑒𝑥𝑝𝑒𝑟𝑖𝑚𝑒𝑛𝑡𝑎𝑙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𝑅𝑅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𝑚𝑐𝑛𝑝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91" y="2031234"/>
                <a:ext cx="2991909" cy="69519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380206" y="3669268"/>
            <a:ext cx="8306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dirty="0" smtClean="0">
                <a:latin typeface="Comic Sans MS" panose="030F0702030302020204" pitchFamily="66" charset="0"/>
              </a:rPr>
              <a:t>The total absolute neutron flux can be estimated through the expression: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609600" y="4157743"/>
                <a:ext cx="6096000" cy="871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𝑁𝑒𝑢𝑡𝑟𝑜𝑛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𝐹𝑙𝑢𝑥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l-GR" i="0"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</m:sup>
                              </m:sSup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den>
                          </m:f>
                        </m:e>
                      </m:d>
                      <m:r>
                        <a:rPr lang="el-GR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=0 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𝑀𝑒𝑉</m:t>
                          </m:r>
                        </m:sub>
                        <m: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70 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𝑀𝑒𝑉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l-GR" i="0">
                                          <a:latin typeface="Cambria Math" panose="02040503050406030204" pitchFamily="18" charset="0"/>
                                        </a:rPr>
                                        <m:t> ∙ 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𝑚𝑐𝑛𝑝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57743"/>
                <a:ext cx="6096000" cy="871457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5303792"/>
            <a:ext cx="8001000" cy="10208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609600" y="5320072"/>
            <a:ext cx="8001000" cy="9645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609600" y="5330373"/>
            <a:ext cx="1066800" cy="934209"/>
          </a:xfrm>
          <a:prstGeom prst="rect">
            <a:avLst/>
          </a:prstGeom>
          <a:noFill/>
          <a:ln>
            <a:solidFill>
              <a:srgbClr val="A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5248274" y="5363810"/>
            <a:ext cx="3362326" cy="900772"/>
          </a:xfrm>
          <a:prstGeom prst="rect">
            <a:avLst/>
          </a:prstGeom>
          <a:noFill/>
          <a:ln>
            <a:solidFill>
              <a:srgbClr val="A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128714" y="4889356"/>
            <a:ext cx="14286" cy="386585"/>
          </a:xfrm>
          <a:prstGeom prst="straightConnector1">
            <a:avLst/>
          </a:prstGeom>
          <a:ln w="25400">
            <a:solidFill>
              <a:srgbClr val="A90F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158843" y="4729012"/>
            <a:ext cx="381000" cy="520348"/>
          </a:xfrm>
          <a:prstGeom prst="straightConnector1">
            <a:avLst/>
          </a:prstGeom>
          <a:ln w="25400">
            <a:solidFill>
              <a:srgbClr val="A90F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19095" y="4345755"/>
            <a:ext cx="2020105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8.4 x 10</a:t>
            </a:r>
            <a:r>
              <a:rPr lang="en-US" baseline="30000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4</a:t>
            </a:r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n/cm</a:t>
            </a:r>
            <a:r>
              <a:rPr lang="en-US" baseline="30000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2</a:t>
            </a:r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s</a:t>
            </a:r>
            <a:endParaRPr lang="en-US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1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  <p:bldP spid="9" grpId="0" animBg="1"/>
      <p:bldP spid="19" grpId="0" animBg="1"/>
      <p:bldP spid="34" grpId="0"/>
      <p:bldP spid="20" grpId="0" animBg="1"/>
      <p:bldP spid="26" grpId="0" animBg="1"/>
      <p:bldP spid="16" grpId="0" animBg="1"/>
      <p:bldP spid="17" grpId="0" animBg="1"/>
      <p:bldP spid="17" grpId="1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142" y="152401"/>
            <a:ext cx="2521858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mic Sans MS" panose="030F0702030302020204" pitchFamily="66" charset="0"/>
              </a:rPr>
              <a:t>Future work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43" y="6572359"/>
            <a:ext cx="8998857" cy="20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err="1" smtClean="0">
                <a:latin typeface="Comic Sans MS" panose="030F0702030302020204" pitchFamily="66" charset="0"/>
              </a:rPr>
              <a:t>Kalamara</a:t>
            </a:r>
            <a:r>
              <a:rPr lang="en-US" sz="1500" b="1" dirty="0" smtClean="0">
                <a:latin typeface="Comic Sans MS" panose="030F0702030302020204" pitchFamily="66" charset="0"/>
              </a:rPr>
              <a:t>,</a:t>
            </a:r>
            <a:r>
              <a:rPr lang="el-GR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smtClean="0">
                <a:latin typeface="Comic Sans MS" panose="030F0702030302020204" pitchFamily="66" charset="0"/>
              </a:rPr>
              <a:t>NTUA     </a:t>
            </a:r>
            <a:r>
              <a:rPr lang="el-GR" sz="1500" b="1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US" sz="1500" b="1" dirty="0" smtClean="0">
                <a:latin typeface="Comic Sans MS" panose="030F0702030302020204" pitchFamily="66" charset="0"/>
              </a:rPr>
              <a:t>        </a:t>
            </a:r>
            <a:r>
              <a:rPr lang="el-GR" sz="1500" b="1" dirty="0" smtClean="0">
                <a:latin typeface="Comic Sans MS" panose="030F0702030302020204" pitchFamily="66" charset="0"/>
              </a:rPr>
              <a:t>   </a:t>
            </a:r>
            <a:r>
              <a:rPr lang="en-US" sz="1500" b="1" dirty="0" smtClean="0">
                <a:latin typeface="Comic Sans MS" panose="030F0702030302020204" pitchFamily="66" charset="0"/>
              </a:rPr>
              <a:t>25</a:t>
            </a:r>
            <a:r>
              <a:rPr lang="en-US" sz="15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l-GR" sz="1500" b="1" dirty="0" smtClean="0">
                <a:latin typeface="Comic Sans MS" panose="030F0702030302020204" pitchFamily="66" charset="0"/>
              </a:rPr>
              <a:t>ΗΝ</a:t>
            </a:r>
            <a:r>
              <a:rPr lang="en-US" sz="1500" b="1" dirty="0" smtClean="0">
                <a:latin typeface="Comic Sans MS" panose="030F0702030302020204" pitchFamily="66" charset="0"/>
              </a:rPr>
              <a:t>PS, June 2016</a:t>
            </a:r>
            <a:endParaRPr lang="en-US" sz="15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</a:rPr>
              <a:t>To normalize the absolute value of the neutron spectrum and testify the results with well known reference reactions:</a:t>
            </a: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aseline="30000" dirty="0" smtClean="0">
                <a:latin typeface="Comic Sans MS" panose="030F0702030302020204" pitchFamily="66" charset="0"/>
              </a:rPr>
              <a:t>27</a:t>
            </a:r>
            <a:r>
              <a:rPr lang="en-US" dirty="0" smtClean="0">
                <a:latin typeface="Comic Sans MS" panose="030F0702030302020204" pitchFamily="66" charset="0"/>
              </a:rPr>
              <a:t>Al(</a:t>
            </a:r>
            <a:r>
              <a:rPr lang="en-US" dirty="0" err="1" smtClean="0">
                <a:latin typeface="Comic Sans MS" panose="030F0702030302020204" pitchFamily="66" charset="0"/>
              </a:rPr>
              <a:t>n,a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lvl="1" algn="just"/>
            <a:endParaRPr lang="en-US" dirty="0" smtClean="0">
              <a:latin typeface="Comic Sans MS" panose="030F0702030302020204" pitchFamily="66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aseline="30000" dirty="0" smtClean="0">
                <a:latin typeface="Comic Sans MS" panose="030F0702030302020204" pitchFamily="66" charset="0"/>
              </a:rPr>
              <a:t>93</a:t>
            </a:r>
            <a:r>
              <a:rPr lang="en-US" dirty="0" smtClean="0">
                <a:latin typeface="Comic Sans MS" panose="030F0702030302020204" pitchFamily="66" charset="0"/>
              </a:rPr>
              <a:t>Nb(n,2n)</a:t>
            </a:r>
          </a:p>
          <a:p>
            <a:pPr lvl="1" algn="just"/>
            <a:endParaRPr lang="en-US" dirty="0" smtClean="0">
              <a:latin typeface="Comic Sans MS" panose="030F0702030302020204" pitchFamily="66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aseline="30000" dirty="0" smtClean="0">
                <a:latin typeface="Comic Sans MS" panose="030F0702030302020204" pitchFamily="66" charset="0"/>
              </a:rPr>
              <a:t>238</a:t>
            </a:r>
            <a:r>
              <a:rPr lang="en-US" dirty="0" smtClean="0">
                <a:latin typeface="Comic Sans MS" panose="030F0702030302020204" pitchFamily="66" charset="0"/>
              </a:rPr>
              <a:t>U(</a:t>
            </a:r>
            <a:r>
              <a:rPr lang="en-US" dirty="0" err="1" smtClean="0">
                <a:latin typeface="Comic Sans MS" panose="030F0702030302020204" pitchFamily="66" charset="0"/>
              </a:rPr>
              <a:t>n,f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latin typeface="Comic Sans MS" panose="030F0702030302020204" pitchFamily="66" charset="0"/>
            </a:endParaRPr>
          </a:p>
          <a:p>
            <a:pPr lvl="1" algn="just"/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</a:rPr>
              <a:t>To deduce the cross section of (n,4n), (n,5n) (n,6n) and (n,7n) reactions.</a:t>
            </a:r>
          </a:p>
          <a:p>
            <a:pPr algn="just"/>
            <a:endParaRPr lang="en-US" dirty="0">
              <a:latin typeface="Comic Sans MS" panose="030F0702030302020204" pitchFamily="66" charset="0"/>
            </a:endParaRP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</a:rPr>
              <a:t>Theoretical calculations using the EMPIRE code.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124200" y="2438400"/>
            <a:ext cx="3505200" cy="1492761"/>
          </a:xfrm>
          <a:prstGeom prst="wedgeRoundRectCallout">
            <a:avLst>
              <a:gd name="adj1" fmla="val -69294"/>
              <a:gd name="adj2" fmla="val 106"/>
              <a:gd name="adj3" fmla="val 16667"/>
            </a:avLst>
          </a:prstGeom>
          <a:solidFill>
            <a:srgbClr val="A90F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most accurate information about the neutron flux distribution will be provided from the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ToF</a:t>
            </a:r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spectrum.</a:t>
            </a:r>
            <a:endParaRPr lang="en-US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39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142" y="152401"/>
            <a:ext cx="2521858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mic Sans MS" panose="030F0702030302020204" pitchFamily="66" charset="0"/>
              </a:rPr>
              <a:t>Future work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43" y="6572359"/>
            <a:ext cx="8998857" cy="20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err="1" smtClean="0">
                <a:latin typeface="Comic Sans MS" panose="030F0702030302020204" pitchFamily="66" charset="0"/>
              </a:rPr>
              <a:t>Kalamara</a:t>
            </a:r>
            <a:r>
              <a:rPr lang="en-US" sz="1500" b="1" dirty="0" smtClean="0">
                <a:latin typeface="Comic Sans MS" panose="030F0702030302020204" pitchFamily="66" charset="0"/>
              </a:rPr>
              <a:t>,</a:t>
            </a:r>
            <a:r>
              <a:rPr lang="el-GR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smtClean="0">
                <a:latin typeface="Comic Sans MS" panose="030F0702030302020204" pitchFamily="66" charset="0"/>
              </a:rPr>
              <a:t>NTUA     </a:t>
            </a:r>
            <a:r>
              <a:rPr lang="el-GR" sz="1500" b="1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US" sz="1500" b="1" dirty="0" smtClean="0">
                <a:latin typeface="Comic Sans MS" panose="030F0702030302020204" pitchFamily="66" charset="0"/>
              </a:rPr>
              <a:t>        </a:t>
            </a:r>
            <a:r>
              <a:rPr lang="el-GR" sz="1500" b="1" dirty="0" smtClean="0">
                <a:latin typeface="Comic Sans MS" panose="030F0702030302020204" pitchFamily="66" charset="0"/>
              </a:rPr>
              <a:t>   </a:t>
            </a:r>
            <a:r>
              <a:rPr lang="en-US" sz="1500" b="1" dirty="0" smtClean="0">
                <a:latin typeface="Comic Sans MS" panose="030F0702030302020204" pitchFamily="66" charset="0"/>
              </a:rPr>
              <a:t>25</a:t>
            </a:r>
            <a:r>
              <a:rPr lang="en-US" sz="15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l-GR" sz="1500" b="1" dirty="0" smtClean="0">
                <a:latin typeface="Comic Sans MS" panose="030F0702030302020204" pitchFamily="66" charset="0"/>
              </a:rPr>
              <a:t>ΗΝ</a:t>
            </a:r>
            <a:r>
              <a:rPr lang="en-US" sz="1500" b="1" dirty="0" smtClean="0">
                <a:latin typeface="Comic Sans MS" panose="030F0702030302020204" pitchFamily="66" charset="0"/>
              </a:rPr>
              <a:t>PS, June 2016</a:t>
            </a:r>
            <a:endParaRPr lang="en-US" sz="15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</a:rPr>
              <a:t>To normalize the absolute value of the neutron spectrum and testify the results with well known reference reactions:</a:t>
            </a: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aseline="30000" dirty="0" smtClean="0">
                <a:latin typeface="Comic Sans MS" panose="030F0702030302020204" pitchFamily="66" charset="0"/>
              </a:rPr>
              <a:t>27</a:t>
            </a:r>
            <a:r>
              <a:rPr lang="en-US" dirty="0" smtClean="0">
                <a:latin typeface="Comic Sans MS" panose="030F0702030302020204" pitchFamily="66" charset="0"/>
              </a:rPr>
              <a:t>Al(</a:t>
            </a:r>
            <a:r>
              <a:rPr lang="en-US" dirty="0" err="1" smtClean="0">
                <a:latin typeface="Comic Sans MS" panose="030F0702030302020204" pitchFamily="66" charset="0"/>
              </a:rPr>
              <a:t>n,a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lvl="1" algn="just"/>
            <a:endParaRPr lang="en-US" dirty="0" smtClean="0">
              <a:latin typeface="Comic Sans MS" panose="030F0702030302020204" pitchFamily="66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aseline="30000" dirty="0" smtClean="0">
                <a:latin typeface="Comic Sans MS" panose="030F0702030302020204" pitchFamily="66" charset="0"/>
              </a:rPr>
              <a:t>93</a:t>
            </a:r>
            <a:r>
              <a:rPr lang="en-US" dirty="0" smtClean="0">
                <a:latin typeface="Comic Sans MS" panose="030F0702030302020204" pitchFamily="66" charset="0"/>
              </a:rPr>
              <a:t>Nb(n,2n)</a:t>
            </a:r>
          </a:p>
          <a:p>
            <a:pPr lvl="1" algn="just"/>
            <a:endParaRPr lang="en-US" dirty="0" smtClean="0">
              <a:latin typeface="Comic Sans MS" panose="030F0702030302020204" pitchFamily="66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aseline="30000" dirty="0" smtClean="0">
                <a:latin typeface="Comic Sans MS" panose="030F0702030302020204" pitchFamily="66" charset="0"/>
              </a:rPr>
              <a:t>238</a:t>
            </a:r>
            <a:r>
              <a:rPr lang="en-US" dirty="0" smtClean="0">
                <a:latin typeface="Comic Sans MS" panose="030F0702030302020204" pitchFamily="66" charset="0"/>
              </a:rPr>
              <a:t>U(</a:t>
            </a:r>
            <a:r>
              <a:rPr lang="en-US" dirty="0" err="1" smtClean="0">
                <a:latin typeface="Comic Sans MS" panose="030F0702030302020204" pitchFamily="66" charset="0"/>
              </a:rPr>
              <a:t>n,f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latin typeface="Comic Sans MS" panose="030F0702030302020204" pitchFamily="66" charset="0"/>
            </a:endParaRPr>
          </a:p>
          <a:p>
            <a:pPr lvl="1" algn="just"/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</a:rPr>
              <a:t>To deduce the cross section of (n,4n), (n,5n) (n,6n) and (n,7n) reactions.</a:t>
            </a:r>
          </a:p>
          <a:p>
            <a:pPr algn="just"/>
            <a:endParaRPr lang="en-US" dirty="0">
              <a:latin typeface="Comic Sans MS" panose="030F0702030302020204" pitchFamily="66" charset="0"/>
            </a:endParaRP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</a:rPr>
              <a:t>Theoretical calculations using the EMPIRE code.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124200" y="2438400"/>
            <a:ext cx="3505200" cy="1492761"/>
          </a:xfrm>
          <a:prstGeom prst="wedgeRoundRectCallout">
            <a:avLst>
              <a:gd name="adj1" fmla="val -69294"/>
              <a:gd name="adj2" fmla="val 106"/>
              <a:gd name="adj3" fmla="val 16667"/>
            </a:avLst>
          </a:prstGeom>
          <a:solidFill>
            <a:srgbClr val="A90F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most accurate information about the neutron flux distribution will be provided from the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ToF</a:t>
            </a:r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spectrum.</a:t>
            </a:r>
            <a:endParaRPr lang="en-US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0"/>
            <a:ext cx="885371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5895975"/>
            <a:ext cx="885371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5142" y="914400"/>
            <a:ext cx="8846458" cy="809624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25</a:t>
            </a:r>
            <a:r>
              <a:rPr lang="en-US" sz="36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3600" b="1" dirty="0" smtClean="0">
                <a:latin typeface="Comic Sans MS" panose="030F0702030302020204" pitchFamily="66" charset="0"/>
              </a:rPr>
              <a:t> HNPS, 3-4 June 2016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304" y="5133976"/>
            <a:ext cx="8846458" cy="809624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 A. </a:t>
            </a:r>
            <a:r>
              <a:rPr lang="en-US" dirty="0" err="1" smtClean="0">
                <a:latin typeface="Comic Sans MS" panose="030F0702030302020204" pitchFamily="66" charset="0"/>
              </a:rPr>
              <a:t>Kalamara</a:t>
            </a:r>
            <a:r>
              <a:rPr lang="en-US" dirty="0" smtClean="0">
                <a:latin typeface="Comic Sans MS" panose="030F0702030302020204" pitchFamily="66" charset="0"/>
              </a:rPr>
              <a:t>,</a:t>
            </a:r>
            <a:r>
              <a:rPr lang="en-GB" dirty="0"/>
              <a:t> </a:t>
            </a:r>
            <a:r>
              <a:rPr lang="en-GB" dirty="0">
                <a:latin typeface="Comic Sans MS" panose="030F0702030302020204" pitchFamily="66" charset="0"/>
              </a:rPr>
              <a:t>R. </a:t>
            </a:r>
            <a:r>
              <a:rPr lang="en-GB" dirty="0" err="1" smtClean="0">
                <a:latin typeface="Comic Sans MS" panose="030F0702030302020204" pitchFamily="66" charset="0"/>
              </a:rPr>
              <a:t>Vlastou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>
                <a:latin typeface="Comic Sans MS" panose="030F0702030302020204" pitchFamily="66" charset="0"/>
              </a:rPr>
              <a:t>M. </a:t>
            </a:r>
            <a:r>
              <a:rPr lang="en-GB" dirty="0" err="1" smtClean="0">
                <a:latin typeface="Comic Sans MS" panose="030F0702030302020204" pitchFamily="66" charset="0"/>
              </a:rPr>
              <a:t>Kokkoris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>
                <a:latin typeface="Comic Sans MS" panose="030F0702030302020204" pitchFamily="66" charset="0"/>
              </a:rPr>
              <a:t>A. </a:t>
            </a:r>
            <a:r>
              <a:rPr lang="en-GB" dirty="0" err="1" smtClean="0">
                <a:latin typeface="Comic Sans MS" panose="030F0702030302020204" pitchFamily="66" charset="0"/>
              </a:rPr>
              <a:t>Stamatopoulos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</a:p>
          <a:p>
            <a:pPr algn="just"/>
            <a:r>
              <a:rPr lang="en-GB" dirty="0" smtClean="0">
                <a:latin typeface="Comic Sans MS" panose="030F0702030302020204" pitchFamily="66" charset="0"/>
              </a:rPr>
              <a:t> A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dirty="0" err="1" smtClean="0">
                <a:latin typeface="Comic Sans MS" panose="030F0702030302020204" pitchFamily="66" charset="0"/>
              </a:rPr>
              <a:t>Mattera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>
                <a:latin typeface="Comic Sans MS" panose="030F0702030302020204" pitchFamily="66" charset="0"/>
              </a:rPr>
              <a:t>M. </a:t>
            </a:r>
            <a:r>
              <a:rPr lang="en-GB" dirty="0" smtClean="0">
                <a:latin typeface="Comic Sans MS" panose="030F0702030302020204" pitchFamily="66" charset="0"/>
              </a:rPr>
              <a:t>Lantz, E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dirty="0" err="1" smtClean="0">
                <a:latin typeface="Comic Sans MS" panose="030F0702030302020204" pitchFamily="66" charset="0"/>
              </a:rPr>
              <a:t>Passoth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>
                <a:latin typeface="Comic Sans MS" panose="030F0702030302020204" pitchFamily="66" charset="0"/>
              </a:rPr>
              <a:t>A. </a:t>
            </a:r>
            <a:r>
              <a:rPr lang="en-GB" dirty="0" err="1" smtClean="0">
                <a:latin typeface="Comic Sans MS" panose="030F0702030302020204" pitchFamily="66" charset="0"/>
              </a:rPr>
              <a:t>Prokoviev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and V. </a:t>
            </a:r>
            <a:r>
              <a:rPr lang="en-GB" dirty="0" err="1" smtClean="0">
                <a:latin typeface="Comic Sans MS" panose="030F0702030302020204" pitchFamily="66" charset="0"/>
              </a:rPr>
              <a:t>Rakopoulos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41" y="1737946"/>
            <a:ext cx="8846459" cy="33820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95599">
            <a:off x="6553344" y="4066555"/>
            <a:ext cx="2300000" cy="13747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92638">
            <a:off x="363940" y="1541611"/>
            <a:ext cx="1212941" cy="1282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2447">
            <a:off x="7495385" y="1551785"/>
            <a:ext cx="1277283" cy="12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5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142" y="152401"/>
            <a:ext cx="2521858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mic Sans MS" panose="030F0702030302020204" pitchFamily="66" charset="0"/>
              </a:rPr>
              <a:t>Future work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</a:rPr>
              <a:t>To normalize the absolute value of the neutron spectrum and testify the results with well known reference reactions:</a:t>
            </a: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aseline="30000" dirty="0" smtClean="0">
                <a:latin typeface="Comic Sans MS" panose="030F0702030302020204" pitchFamily="66" charset="0"/>
              </a:rPr>
              <a:t>27</a:t>
            </a:r>
            <a:r>
              <a:rPr lang="en-US" dirty="0" smtClean="0">
                <a:latin typeface="Comic Sans MS" panose="030F0702030302020204" pitchFamily="66" charset="0"/>
              </a:rPr>
              <a:t>Al(</a:t>
            </a:r>
            <a:r>
              <a:rPr lang="en-US" dirty="0" err="1" smtClean="0">
                <a:latin typeface="Comic Sans MS" panose="030F0702030302020204" pitchFamily="66" charset="0"/>
              </a:rPr>
              <a:t>n,a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lvl="1" algn="just"/>
            <a:endParaRPr lang="en-US" dirty="0" smtClean="0">
              <a:latin typeface="Comic Sans MS" panose="030F0702030302020204" pitchFamily="66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aseline="30000" dirty="0" smtClean="0">
                <a:latin typeface="Comic Sans MS" panose="030F0702030302020204" pitchFamily="66" charset="0"/>
              </a:rPr>
              <a:t>93</a:t>
            </a:r>
            <a:r>
              <a:rPr lang="en-US" dirty="0" smtClean="0">
                <a:latin typeface="Comic Sans MS" panose="030F0702030302020204" pitchFamily="66" charset="0"/>
              </a:rPr>
              <a:t>Nb(n,2n)</a:t>
            </a:r>
          </a:p>
          <a:p>
            <a:pPr lvl="1" algn="just"/>
            <a:endParaRPr lang="en-US" dirty="0" smtClean="0">
              <a:latin typeface="Comic Sans MS" panose="030F0702030302020204" pitchFamily="66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aseline="30000" dirty="0" smtClean="0">
                <a:latin typeface="Comic Sans MS" panose="030F0702030302020204" pitchFamily="66" charset="0"/>
              </a:rPr>
              <a:t>238</a:t>
            </a:r>
            <a:r>
              <a:rPr lang="en-US" dirty="0" smtClean="0">
                <a:latin typeface="Comic Sans MS" panose="030F0702030302020204" pitchFamily="66" charset="0"/>
              </a:rPr>
              <a:t>U(</a:t>
            </a:r>
            <a:r>
              <a:rPr lang="en-US" dirty="0" err="1" smtClean="0">
                <a:latin typeface="Comic Sans MS" panose="030F0702030302020204" pitchFamily="66" charset="0"/>
              </a:rPr>
              <a:t>n,f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latin typeface="Comic Sans MS" panose="030F0702030302020204" pitchFamily="66" charset="0"/>
            </a:endParaRPr>
          </a:p>
          <a:p>
            <a:pPr lvl="1" algn="just"/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</a:rPr>
              <a:t>To deduce the cross section of (n,4n), (n,5n) (n,6n) and (n,7n) reactions.</a:t>
            </a:r>
          </a:p>
          <a:p>
            <a:pPr algn="just"/>
            <a:endParaRPr lang="en-US" dirty="0">
              <a:latin typeface="Comic Sans MS" panose="030F0702030302020204" pitchFamily="66" charset="0"/>
            </a:endParaRP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</a:rPr>
              <a:t>Theoretical calculations using the EMPIRE code.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124200" y="2438400"/>
            <a:ext cx="3505200" cy="1492761"/>
          </a:xfrm>
          <a:prstGeom prst="wedgeRoundRectCallout">
            <a:avLst>
              <a:gd name="adj1" fmla="val -69294"/>
              <a:gd name="adj2" fmla="val 106"/>
              <a:gd name="adj3" fmla="val 16667"/>
            </a:avLst>
          </a:prstGeom>
          <a:solidFill>
            <a:srgbClr val="A90F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most accurate information about the neutron flux distribution will be provided from the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ToF</a:t>
            </a:r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spectrum.</a:t>
            </a:r>
            <a:endParaRPr lang="en-US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0"/>
            <a:ext cx="885371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5895975"/>
            <a:ext cx="885371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5142" y="914400"/>
            <a:ext cx="8846458" cy="809624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25</a:t>
            </a:r>
            <a:r>
              <a:rPr lang="en-US" sz="36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3600" b="1" dirty="0" smtClean="0">
                <a:latin typeface="Comic Sans MS" panose="030F0702030302020204" pitchFamily="66" charset="0"/>
              </a:rPr>
              <a:t> HNPS, 3-4 June 2016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304" y="5133976"/>
            <a:ext cx="8846458" cy="809624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 A. </a:t>
            </a:r>
            <a:r>
              <a:rPr lang="en-US" dirty="0" err="1" smtClean="0">
                <a:latin typeface="Comic Sans MS" panose="030F0702030302020204" pitchFamily="66" charset="0"/>
              </a:rPr>
              <a:t>Kalamara</a:t>
            </a:r>
            <a:r>
              <a:rPr lang="en-US" dirty="0" smtClean="0">
                <a:latin typeface="Comic Sans MS" panose="030F0702030302020204" pitchFamily="66" charset="0"/>
              </a:rPr>
              <a:t>,</a:t>
            </a:r>
            <a:r>
              <a:rPr lang="en-GB" dirty="0"/>
              <a:t> </a:t>
            </a:r>
            <a:r>
              <a:rPr lang="en-GB" dirty="0">
                <a:latin typeface="Comic Sans MS" panose="030F0702030302020204" pitchFamily="66" charset="0"/>
              </a:rPr>
              <a:t>R. </a:t>
            </a:r>
            <a:r>
              <a:rPr lang="en-GB" dirty="0" err="1" smtClean="0">
                <a:latin typeface="Comic Sans MS" panose="030F0702030302020204" pitchFamily="66" charset="0"/>
              </a:rPr>
              <a:t>Vlastou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>
                <a:latin typeface="Comic Sans MS" panose="030F0702030302020204" pitchFamily="66" charset="0"/>
              </a:rPr>
              <a:t>M. </a:t>
            </a:r>
            <a:r>
              <a:rPr lang="en-GB" dirty="0" err="1" smtClean="0">
                <a:latin typeface="Comic Sans MS" panose="030F0702030302020204" pitchFamily="66" charset="0"/>
              </a:rPr>
              <a:t>Kokkoris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>
                <a:latin typeface="Comic Sans MS" panose="030F0702030302020204" pitchFamily="66" charset="0"/>
              </a:rPr>
              <a:t>A. </a:t>
            </a:r>
            <a:r>
              <a:rPr lang="en-GB" dirty="0" err="1" smtClean="0">
                <a:latin typeface="Comic Sans MS" panose="030F0702030302020204" pitchFamily="66" charset="0"/>
              </a:rPr>
              <a:t>Stamatopoulos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</a:p>
          <a:p>
            <a:pPr algn="just"/>
            <a:r>
              <a:rPr lang="en-GB" dirty="0" smtClean="0">
                <a:latin typeface="Comic Sans MS" panose="030F0702030302020204" pitchFamily="66" charset="0"/>
              </a:rPr>
              <a:t> A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dirty="0" err="1" smtClean="0">
                <a:latin typeface="Comic Sans MS" panose="030F0702030302020204" pitchFamily="66" charset="0"/>
              </a:rPr>
              <a:t>Mattera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>
                <a:latin typeface="Comic Sans MS" panose="030F0702030302020204" pitchFamily="66" charset="0"/>
              </a:rPr>
              <a:t>M. </a:t>
            </a:r>
            <a:r>
              <a:rPr lang="en-GB" dirty="0" smtClean="0">
                <a:latin typeface="Comic Sans MS" panose="030F0702030302020204" pitchFamily="66" charset="0"/>
              </a:rPr>
              <a:t>Lantz, E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dirty="0" err="1" smtClean="0">
                <a:latin typeface="Comic Sans MS" panose="030F0702030302020204" pitchFamily="66" charset="0"/>
              </a:rPr>
              <a:t>Passoth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>
                <a:latin typeface="Comic Sans MS" panose="030F0702030302020204" pitchFamily="66" charset="0"/>
              </a:rPr>
              <a:t>A. </a:t>
            </a:r>
            <a:r>
              <a:rPr lang="en-GB" dirty="0" err="1" smtClean="0">
                <a:latin typeface="Comic Sans MS" panose="030F0702030302020204" pitchFamily="66" charset="0"/>
              </a:rPr>
              <a:t>Prokoviev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and V. </a:t>
            </a:r>
            <a:r>
              <a:rPr lang="en-GB" dirty="0" err="1" smtClean="0">
                <a:latin typeface="Comic Sans MS" panose="030F0702030302020204" pitchFamily="66" charset="0"/>
              </a:rPr>
              <a:t>Rakopoulos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41" y="1737946"/>
            <a:ext cx="8846459" cy="33820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95599">
            <a:off x="6553344" y="4066555"/>
            <a:ext cx="2300000" cy="13747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92638">
            <a:off x="363940" y="1541611"/>
            <a:ext cx="1212941" cy="1282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2447">
            <a:off x="7495385" y="1551785"/>
            <a:ext cx="1277283" cy="12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8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142" y="152401"/>
            <a:ext cx="2521858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mic Sans MS" panose="030F0702030302020204" pitchFamily="66" charset="0"/>
              </a:rPr>
              <a:t>Future work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</a:rPr>
              <a:t>To normalize the absolute value of the neutron spectrum and testify the results with well known reference reactions:</a:t>
            </a: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aseline="30000" dirty="0" smtClean="0">
                <a:latin typeface="Comic Sans MS" panose="030F0702030302020204" pitchFamily="66" charset="0"/>
              </a:rPr>
              <a:t>27</a:t>
            </a:r>
            <a:r>
              <a:rPr lang="en-US" dirty="0" smtClean="0">
                <a:latin typeface="Comic Sans MS" panose="030F0702030302020204" pitchFamily="66" charset="0"/>
              </a:rPr>
              <a:t>Al(</a:t>
            </a:r>
            <a:r>
              <a:rPr lang="en-US" dirty="0" err="1" smtClean="0">
                <a:latin typeface="Comic Sans MS" panose="030F0702030302020204" pitchFamily="66" charset="0"/>
              </a:rPr>
              <a:t>n,a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lvl="1" algn="just"/>
            <a:endParaRPr lang="en-US" dirty="0" smtClean="0">
              <a:latin typeface="Comic Sans MS" panose="030F0702030302020204" pitchFamily="66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aseline="30000" dirty="0" smtClean="0">
                <a:latin typeface="Comic Sans MS" panose="030F0702030302020204" pitchFamily="66" charset="0"/>
              </a:rPr>
              <a:t>93</a:t>
            </a:r>
            <a:r>
              <a:rPr lang="en-US" dirty="0" smtClean="0">
                <a:latin typeface="Comic Sans MS" panose="030F0702030302020204" pitchFamily="66" charset="0"/>
              </a:rPr>
              <a:t>Nb(n,2n)</a:t>
            </a:r>
          </a:p>
          <a:p>
            <a:pPr lvl="1" algn="just"/>
            <a:endParaRPr lang="en-US" dirty="0" smtClean="0">
              <a:latin typeface="Comic Sans MS" panose="030F0702030302020204" pitchFamily="66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aseline="30000" dirty="0" smtClean="0">
                <a:latin typeface="Comic Sans MS" panose="030F0702030302020204" pitchFamily="66" charset="0"/>
              </a:rPr>
              <a:t>238</a:t>
            </a:r>
            <a:r>
              <a:rPr lang="en-US" dirty="0" smtClean="0">
                <a:latin typeface="Comic Sans MS" panose="030F0702030302020204" pitchFamily="66" charset="0"/>
              </a:rPr>
              <a:t>U(</a:t>
            </a:r>
            <a:r>
              <a:rPr lang="en-US" dirty="0" err="1" smtClean="0">
                <a:latin typeface="Comic Sans MS" panose="030F0702030302020204" pitchFamily="66" charset="0"/>
              </a:rPr>
              <a:t>n,f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latin typeface="Comic Sans MS" panose="030F0702030302020204" pitchFamily="66" charset="0"/>
            </a:endParaRPr>
          </a:p>
          <a:p>
            <a:pPr lvl="1" algn="just"/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</a:rPr>
              <a:t>To deduce the cross section of (n,4n), (n,5n) (n,6n) and (n,7n) reactions.</a:t>
            </a:r>
          </a:p>
          <a:p>
            <a:pPr algn="just"/>
            <a:endParaRPr lang="en-US" dirty="0">
              <a:latin typeface="Comic Sans MS" panose="030F0702030302020204" pitchFamily="66" charset="0"/>
            </a:endParaRP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</a:rPr>
              <a:t>Theoretical calculations using the EMPIRE code.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124200" y="2438400"/>
            <a:ext cx="3505200" cy="1492761"/>
          </a:xfrm>
          <a:prstGeom prst="wedgeRoundRectCallout">
            <a:avLst>
              <a:gd name="adj1" fmla="val -69294"/>
              <a:gd name="adj2" fmla="val 106"/>
              <a:gd name="adj3" fmla="val 16667"/>
            </a:avLst>
          </a:prstGeom>
          <a:solidFill>
            <a:srgbClr val="A90F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most accurate information about the neutron flux distribution will be provided from the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ToF</a:t>
            </a:r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spectrum.</a:t>
            </a:r>
            <a:endParaRPr lang="en-US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0"/>
            <a:ext cx="885371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5895975"/>
            <a:ext cx="885371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5142" y="914400"/>
            <a:ext cx="8846458" cy="809624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25</a:t>
            </a:r>
            <a:r>
              <a:rPr lang="en-US" sz="36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3600" b="1" dirty="0" smtClean="0">
                <a:latin typeface="Comic Sans MS" panose="030F0702030302020204" pitchFamily="66" charset="0"/>
              </a:rPr>
              <a:t> HNPS, 3-4 June 2016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304" y="5133976"/>
            <a:ext cx="8846458" cy="809624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 A. </a:t>
            </a:r>
            <a:r>
              <a:rPr lang="en-US" dirty="0" err="1" smtClean="0">
                <a:latin typeface="Comic Sans MS" panose="030F0702030302020204" pitchFamily="66" charset="0"/>
              </a:rPr>
              <a:t>Kalamara</a:t>
            </a:r>
            <a:r>
              <a:rPr lang="en-US" dirty="0" smtClean="0">
                <a:latin typeface="Comic Sans MS" panose="030F0702030302020204" pitchFamily="66" charset="0"/>
              </a:rPr>
              <a:t>,</a:t>
            </a:r>
            <a:r>
              <a:rPr lang="en-GB" dirty="0"/>
              <a:t> </a:t>
            </a:r>
            <a:r>
              <a:rPr lang="en-GB" dirty="0">
                <a:latin typeface="Comic Sans MS" panose="030F0702030302020204" pitchFamily="66" charset="0"/>
              </a:rPr>
              <a:t>R. </a:t>
            </a:r>
            <a:r>
              <a:rPr lang="en-GB" dirty="0" err="1" smtClean="0">
                <a:latin typeface="Comic Sans MS" panose="030F0702030302020204" pitchFamily="66" charset="0"/>
              </a:rPr>
              <a:t>Vlastou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>
                <a:latin typeface="Comic Sans MS" panose="030F0702030302020204" pitchFamily="66" charset="0"/>
              </a:rPr>
              <a:t>M. </a:t>
            </a:r>
            <a:r>
              <a:rPr lang="en-GB" dirty="0" err="1" smtClean="0">
                <a:latin typeface="Comic Sans MS" panose="030F0702030302020204" pitchFamily="66" charset="0"/>
              </a:rPr>
              <a:t>Kokkoris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>
                <a:latin typeface="Comic Sans MS" panose="030F0702030302020204" pitchFamily="66" charset="0"/>
              </a:rPr>
              <a:t>A. </a:t>
            </a:r>
            <a:r>
              <a:rPr lang="en-GB" dirty="0" err="1" smtClean="0">
                <a:latin typeface="Comic Sans MS" panose="030F0702030302020204" pitchFamily="66" charset="0"/>
              </a:rPr>
              <a:t>Stamatopoulos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</a:p>
          <a:p>
            <a:pPr algn="just"/>
            <a:r>
              <a:rPr lang="en-GB" dirty="0" smtClean="0">
                <a:latin typeface="Comic Sans MS" panose="030F0702030302020204" pitchFamily="66" charset="0"/>
              </a:rPr>
              <a:t> A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dirty="0" err="1" smtClean="0">
                <a:latin typeface="Comic Sans MS" panose="030F0702030302020204" pitchFamily="66" charset="0"/>
              </a:rPr>
              <a:t>Mattera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>
                <a:latin typeface="Comic Sans MS" panose="030F0702030302020204" pitchFamily="66" charset="0"/>
              </a:rPr>
              <a:t>M. </a:t>
            </a:r>
            <a:r>
              <a:rPr lang="en-GB" dirty="0" smtClean="0">
                <a:latin typeface="Comic Sans MS" panose="030F0702030302020204" pitchFamily="66" charset="0"/>
              </a:rPr>
              <a:t>Lantz, E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dirty="0" err="1" smtClean="0">
                <a:latin typeface="Comic Sans MS" panose="030F0702030302020204" pitchFamily="66" charset="0"/>
              </a:rPr>
              <a:t>Passoth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>
                <a:latin typeface="Comic Sans MS" panose="030F0702030302020204" pitchFamily="66" charset="0"/>
              </a:rPr>
              <a:t>A. </a:t>
            </a:r>
            <a:r>
              <a:rPr lang="en-GB" dirty="0" err="1" smtClean="0">
                <a:latin typeface="Comic Sans MS" panose="030F0702030302020204" pitchFamily="66" charset="0"/>
              </a:rPr>
              <a:t>Prokoviev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and V. </a:t>
            </a:r>
            <a:r>
              <a:rPr lang="en-GB" dirty="0" err="1" smtClean="0">
                <a:latin typeface="Comic Sans MS" panose="030F0702030302020204" pitchFamily="66" charset="0"/>
              </a:rPr>
              <a:t>Rakopoulos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41" y="1737946"/>
            <a:ext cx="8846459" cy="33820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95599">
            <a:off x="6553344" y="4066555"/>
            <a:ext cx="2300000" cy="13747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92638">
            <a:off x="363940" y="1541611"/>
            <a:ext cx="1212941" cy="1282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2447">
            <a:off x="7495385" y="1551785"/>
            <a:ext cx="1277283" cy="12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3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pic>
        <p:nvPicPr>
          <p:cNvPr id="1028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142" y="152401"/>
            <a:ext cx="1531258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latin typeface="Comic Sans MS" panose="030F0702030302020204" pitchFamily="66" charset="0"/>
              </a:rPr>
              <a:t>  TFBC’s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43" y="6572359"/>
            <a:ext cx="8998857" cy="20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err="1" smtClean="0">
                <a:latin typeface="Comic Sans MS" panose="030F0702030302020204" pitchFamily="66" charset="0"/>
              </a:rPr>
              <a:t>Kalamara</a:t>
            </a:r>
            <a:r>
              <a:rPr lang="en-US" sz="1500" b="1" dirty="0" smtClean="0">
                <a:latin typeface="Comic Sans MS" panose="030F0702030302020204" pitchFamily="66" charset="0"/>
              </a:rPr>
              <a:t>,</a:t>
            </a:r>
            <a:r>
              <a:rPr lang="el-GR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smtClean="0">
                <a:latin typeface="Comic Sans MS" panose="030F0702030302020204" pitchFamily="66" charset="0"/>
              </a:rPr>
              <a:t>NTUA     </a:t>
            </a:r>
            <a:r>
              <a:rPr lang="el-GR" sz="1500" b="1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US" sz="1500" b="1" dirty="0" smtClean="0">
                <a:latin typeface="Comic Sans MS" panose="030F0702030302020204" pitchFamily="66" charset="0"/>
              </a:rPr>
              <a:t>        </a:t>
            </a:r>
            <a:r>
              <a:rPr lang="el-GR" sz="1500" b="1" dirty="0" smtClean="0">
                <a:latin typeface="Comic Sans MS" panose="030F0702030302020204" pitchFamily="66" charset="0"/>
              </a:rPr>
              <a:t>   </a:t>
            </a:r>
            <a:r>
              <a:rPr lang="en-US" sz="1500" b="1" dirty="0" smtClean="0">
                <a:latin typeface="Comic Sans MS" panose="030F0702030302020204" pitchFamily="66" charset="0"/>
              </a:rPr>
              <a:t>25</a:t>
            </a:r>
            <a:r>
              <a:rPr lang="en-US" sz="15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l-GR" sz="1500" b="1" dirty="0" smtClean="0">
                <a:latin typeface="Comic Sans MS" panose="030F0702030302020204" pitchFamily="66" charset="0"/>
              </a:rPr>
              <a:t>ΗΝ</a:t>
            </a:r>
            <a:r>
              <a:rPr lang="en-US" sz="1500" b="1" dirty="0" smtClean="0">
                <a:latin typeface="Comic Sans MS" panose="030F0702030302020204" pitchFamily="66" charset="0"/>
              </a:rPr>
              <a:t>PS, June 2016</a:t>
            </a:r>
            <a:endParaRPr lang="en-US" sz="15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838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TFBC 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T</a:t>
            </a:r>
            <a:r>
              <a:rPr lang="en-US" dirty="0" smtClean="0">
                <a:latin typeface="Comic Sans MS" panose="030F0702030302020204" pitchFamily="66" charset="0"/>
              </a:rPr>
              <a:t>hin </a:t>
            </a:r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F</a:t>
            </a:r>
            <a:r>
              <a:rPr lang="en-US" dirty="0" smtClean="0">
                <a:latin typeface="Comic Sans MS" panose="030F0702030302020204" pitchFamily="66" charset="0"/>
              </a:rPr>
              <a:t>ilm </a:t>
            </a:r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B</a:t>
            </a:r>
            <a:r>
              <a:rPr lang="en-US" dirty="0" smtClean="0">
                <a:latin typeface="Comic Sans MS" panose="030F0702030302020204" pitchFamily="66" charset="0"/>
              </a:rPr>
              <a:t>reakdown </a:t>
            </a:r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C</a:t>
            </a:r>
            <a:r>
              <a:rPr lang="en-US" dirty="0" smtClean="0">
                <a:latin typeface="Comic Sans MS" panose="030F0702030302020204" pitchFamily="66" charset="0"/>
              </a:rPr>
              <a:t>ounter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90879" y="2733879"/>
            <a:ext cx="5486400" cy="169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1371600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Fissionable Target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00666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Comic Sans MS" panose="030F0702030302020204" pitchFamily="66" charset="0"/>
              </a:rPr>
              <a:t>238</a:t>
            </a:r>
            <a:r>
              <a:rPr lang="en-US" dirty="0" smtClean="0">
                <a:latin typeface="Comic Sans MS" panose="030F0702030302020204" pitchFamily="66" charset="0"/>
              </a:rPr>
              <a:t>U(</a:t>
            </a:r>
            <a:r>
              <a:rPr lang="en-US" dirty="0" err="1" smtClean="0">
                <a:latin typeface="Comic Sans MS" panose="030F0702030302020204" pitchFamily="66" charset="0"/>
              </a:rPr>
              <a:t>n,f</a:t>
            </a:r>
            <a:r>
              <a:rPr lang="en-US" dirty="0" smtClean="0">
                <a:latin typeface="Comic Sans MS" panose="030F0702030302020204" pitchFamily="66" charset="0"/>
              </a:rPr>
              <a:t>) reaction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Connector 18"/>
          <p:cNvCxnSpPr>
            <a:stCxn id="21" idx="2"/>
          </p:cNvCxnSpPr>
          <p:nvPr/>
        </p:nvCxnSpPr>
        <p:spPr>
          <a:xfrm flipH="1">
            <a:off x="3664370" y="3286719"/>
            <a:ext cx="4699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 rot="88089">
            <a:off x="4102251" y="2268528"/>
            <a:ext cx="1210657" cy="609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14800" y="2431444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238</a:t>
            </a:r>
            <a:r>
              <a:rPr lang="en-US" sz="1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U</a:t>
            </a:r>
            <a:endParaRPr lang="en-US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 rot="2539452">
            <a:off x="4294379" y="1656228"/>
            <a:ext cx="152400" cy="169409"/>
          </a:xfrm>
          <a:prstGeom prst="ellipse">
            <a:avLst/>
          </a:prstGeom>
          <a:solidFill>
            <a:srgbClr val="A90F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2539452">
            <a:off x="4291617" y="2101486"/>
            <a:ext cx="814017" cy="220096"/>
          </a:xfrm>
          <a:prstGeom prst="line">
            <a:avLst/>
          </a:prstGeom>
          <a:ln w="19050">
            <a:solidFill>
              <a:srgbClr val="A90F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88089">
            <a:off x="4118009" y="3807286"/>
            <a:ext cx="1210657" cy="609600"/>
          </a:xfrm>
          <a:prstGeom prst="ellipse">
            <a:avLst/>
          </a:prstGeom>
          <a:solidFill>
            <a:srgbClr val="A90F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ghtning Bolt 40"/>
          <p:cNvSpPr/>
          <p:nvPr/>
        </p:nvSpPr>
        <p:spPr>
          <a:xfrm rot="407809">
            <a:off x="4437427" y="3473975"/>
            <a:ext cx="457200" cy="715437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88089">
            <a:off x="4134100" y="2997429"/>
            <a:ext cx="1210657" cy="609600"/>
          </a:xfrm>
          <a:prstGeom prst="ellipse">
            <a:avLst/>
          </a:prstGeom>
          <a:solidFill>
            <a:srgbClr val="A90F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2539452">
            <a:off x="4709517" y="2699398"/>
            <a:ext cx="368991" cy="4275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>
          <a:xfrm rot="4953194">
            <a:off x="4766129" y="2432112"/>
            <a:ext cx="339290" cy="322432"/>
          </a:xfrm>
          <a:prstGeom prst="star5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2539452">
            <a:off x="4795394" y="3143142"/>
            <a:ext cx="152400" cy="169409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2" idx="2"/>
          </p:cNvCxnSpPr>
          <p:nvPr/>
        </p:nvCxnSpPr>
        <p:spPr>
          <a:xfrm flipH="1">
            <a:off x="3664370" y="4096577"/>
            <a:ext cx="453838" cy="4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669559" y="3280688"/>
            <a:ext cx="5793" cy="223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64370" y="3607381"/>
            <a:ext cx="1305" cy="491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465583" y="3503904"/>
            <a:ext cx="456303" cy="3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548316" y="3602294"/>
            <a:ext cx="256188" cy="50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71800" y="339126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HV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74023" y="4570274"/>
            <a:ext cx="6588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omic Sans MS" panose="030F0702030302020204" pitchFamily="66" charset="0"/>
              </a:rPr>
              <a:t>The electric field between the two electrodes </a:t>
            </a:r>
            <a:r>
              <a:rPr lang="en-US" dirty="0" smtClean="0">
                <a:latin typeface="Comic Sans MS" panose="030F0702030302020204" pitchFamily="66" charset="0"/>
              </a:rPr>
              <a:t>is sufficient </a:t>
            </a:r>
            <a:r>
              <a:rPr lang="en-US" dirty="0">
                <a:latin typeface="Comic Sans MS" panose="030F0702030302020204" pitchFamily="66" charset="0"/>
              </a:rPr>
              <a:t>to induce a breakdown once a </a:t>
            </a:r>
            <a:r>
              <a:rPr lang="en-US" dirty="0" smtClean="0">
                <a:latin typeface="Comic Sans MS" panose="030F0702030302020204" pitchFamily="66" charset="0"/>
              </a:rPr>
              <a:t>fission product </a:t>
            </a:r>
            <a:r>
              <a:rPr lang="en-US" dirty="0">
                <a:latin typeface="Comic Sans MS" panose="030F0702030302020204" pitchFamily="66" charset="0"/>
              </a:rPr>
              <a:t>creates free charges </a:t>
            </a:r>
            <a:r>
              <a:rPr lang="en-US" dirty="0" smtClean="0">
                <a:latin typeface="Comic Sans MS" panose="030F0702030302020204" pitchFamily="66" charset="0"/>
              </a:rPr>
              <a:t>in the dielectric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layer</a:t>
            </a:r>
            <a:r>
              <a:rPr lang="en-US" dirty="0">
                <a:latin typeface="Comic Sans MS" panose="030F0702030302020204" pitchFamily="66" charset="0"/>
              </a:rPr>
              <a:t>. The current generated produces </a:t>
            </a:r>
            <a:r>
              <a:rPr lang="en-US" dirty="0" smtClean="0">
                <a:latin typeface="Comic Sans MS" panose="030F0702030302020204" pitchFamily="66" charset="0"/>
              </a:rPr>
              <a:t>a detectable </a:t>
            </a:r>
            <a:r>
              <a:rPr lang="en-US" dirty="0">
                <a:latin typeface="Comic Sans MS" panose="030F0702030302020204" pitchFamily="66" charset="0"/>
              </a:rPr>
              <a:t>signal and </a:t>
            </a:r>
            <a:r>
              <a:rPr lang="en-US" dirty="0" smtClean="0">
                <a:latin typeface="Comic Sans MS" panose="030F0702030302020204" pitchFamily="66" charset="0"/>
              </a:rPr>
              <a:t>at </a:t>
            </a:r>
            <a:r>
              <a:rPr lang="en-US" dirty="0">
                <a:latin typeface="Comic Sans MS" panose="030F0702030302020204" pitchFamily="66" charset="0"/>
              </a:rPr>
              <a:t>the same time </a:t>
            </a:r>
            <a:r>
              <a:rPr lang="en-US" dirty="0" smtClean="0">
                <a:latin typeface="Comic Sans MS" panose="030F0702030302020204" pitchFamily="66" charset="0"/>
              </a:rPr>
              <a:t>evaporates </a:t>
            </a:r>
            <a:r>
              <a:rPr lang="en-US" dirty="0">
                <a:latin typeface="Comic Sans MS" panose="030F0702030302020204" pitchFamily="66" charset="0"/>
              </a:rPr>
              <a:t>a portion of the </a:t>
            </a:r>
            <a:r>
              <a:rPr lang="en-US" dirty="0" smtClean="0">
                <a:latin typeface="Comic Sans MS" panose="030F0702030302020204" pitchFamily="66" charset="0"/>
              </a:rPr>
              <a:t>electrode, interrupting </a:t>
            </a:r>
            <a:r>
              <a:rPr lang="en-US" dirty="0">
                <a:latin typeface="Comic Sans MS" panose="030F0702030302020204" pitchFamily="66" charset="0"/>
              </a:rPr>
              <a:t>the short-circuit.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5073644" y="1626999"/>
            <a:ext cx="717556" cy="6261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70272" y="3543666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Breakdown discharge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5143018" y="2617696"/>
            <a:ext cx="641356" cy="48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073644" y="3227198"/>
            <a:ext cx="641356" cy="48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791200" y="2998598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Fission product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4800600" y="3733800"/>
            <a:ext cx="8934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Explosion 1 1025"/>
          <p:cNvSpPr/>
          <p:nvPr/>
        </p:nvSpPr>
        <p:spPr>
          <a:xfrm rot="20731874">
            <a:off x="6452443" y="148724"/>
            <a:ext cx="2436023" cy="1192870"/>
          </a:xfrm>
          <a:prstGeom prst="irregularSeal1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A90F0F"/>
                </a:solidFill>
              </a:rPr>
              <a:t>Stop signal!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5180039" y="3562689"/>
            <a:ext cx="534961" cy="1656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715000" y="3575932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Two electrodes separated</a:t>
            </a:r>
          </a:p>
          <a:p>
            <a:r>
              <a:rPr lang="en-US" dirty="0">
                <a:latin typeface="Comic Sans MS" panose="030F0702030302020204" pitchFamily="66" charset="0"/>
              </a:rPr>
              <a:t>b</a:t>
            </a:r>
            <a:r>
              <a:rPr lang="en-US" dirty="0" smtClean="0">
                <a:latin typeface="Comic Sans MS" panose="030F0702030302020204" pitchFamily="66" charset="0"/>
              </a:rPr>
              <a:t>y a dielectric layer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5394322" y="3791876"/>
            <a:ext cx="299750" cy="2045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266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3" grpId="0" animBg="1"/>
      <p:bldP spid="11" grpId="0"/>
      <p:bldP spid="8" grpId="0" animBg="1"/>
      <p:bldP spid="22" grpId="0" animBg="1"/>
      <p:bldP spid="41" grpId="0" animBg="1"/>
      <p:bldP spid="21" grpId="0" animBg="1"/>
      <p:bldP spid="14" grpId="0" animBg="1"/>
      <p:bldP spid="20" grpId="0" animBg="1"/>
      <p:bldP spid="43" grpId="0"/>
      <p:bldP spid="46" grpId="0"/>
      <p:bldP spid="57" grpId="1"/>
      <p:bldP spid="61" grpId="1"/>
      <p:bldP spid="1026" grpId="0" animBg="1"/>
      <p:bldP spid="70" grpId="0"/>
      <p:bldP spid="7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152401"/>
            <a:ext cx="88392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pic>
        <p:nvPicPr>
          <p:cNvPr id="1028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142" y="152401"/>
            <a:ext cx="5265058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latin typeface="Comic Sans MS" panose="030F0702030302020204" pitchFamily="66" charset="0"/>
              </a:rPr>
              <a:t>  Different neutron beam apertures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43" y="6572359"/>
            <a:ext cx="8998857" cy="20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err="1" smtClean="0">
                <a:latin typeface="Comic Sans MS" panose="030F0702030302020204" pitchFamily="66" charset="0"/>
              </a:rPr>
              <a:t>Kalamara</a:t>
            </a:r>
            <a:r>
              <a:rPr lang="en-US" sz="1500" b="1" dirty="0" smtClean="0">
                <a:latin typeface="Comic Sans MS" panose="030F0702030302020204" pitchFamily="66" charset="0"/>
              </a:rPr>
              <a:t>,</a:t>
            </a:r>
            <a:r>
              <a:rPr lang="el-GR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smtClean="0">
                <a:latin typeface="Comic Sans MS" panose="030F0702030302020204" pitchFamily="66" charset="0"/>
              </a:rPr>
              <a:t>NTUA     </a:t>
            </a:r>
            <a:r>
              <a:rPr lang="el-GR" sz="1500" b="1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US" sz="1500" b="1" dirty="0" smtClean="0">
                <a:latin typeface="Comic Sans MS" panose="030F0702030302020204" pitchFamily="66" charset="0"/>
              </a:rPr>
              <a:t>        </a:t>
            </a:r>
            <a:r>
              <a:rPr lang="el-GR" sz="1500" b="1" dirty="0" smtClean="0">
                <a:latin typeface="Comic Sans MS" panose="030F0702030302020204" pitchFamily="66" charset="0"/>
              </a:rPr>
              <a:t>   </a:t>
            </a:r>
            <a:r>
              <a:rPr lang="en-US" sz="1500" b="1" dirty="0" smtClean="0">
                <a:latin typeface="Comic Sans MS" panose="030F0702030302020204" pitchFamily="66" charset="0"/>
              </a:rPr>
              <a:t>25</a:t>
            </a:r>
            <a:r>
              <a:rPr lang="en-US" sz="15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l-GR" sz="1500" b="1" dirty="0" smtClean="0">
                <a:latin typeface="Comic Sans MS" panose="030F0702030302020204" pitchFamily="66" charset="0"/>
              </a:rPr>
              <a:t>ΗΝ</a:t>
            </a:r>
            <a:r>
              <a:rPr lang="en-US" sz="1500" b="1" dirty="0" smtClean="0">
                <a:latin typeface="Comic Sans MS" panose="030F0702030302020204" pitchFamily="66" charset="0"/>
              </a:rPr>
              <a:t>PS, June 2016</a:t>
            </a:r>
            <a:endParaRPr lang="en-US" sz="15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99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7230343"/>
              </p:ext>
            </p:extLst>
          </p:nvPr>
        </p:nvGraphicFramePr>
        <p:xfrm>
          <a:off x="669925" y="685800"/>
          <a:ext cx="4130675" cy="2895600"/>
        </p:xfrm>
        <a:graphic>
          <a:graphicData uri="http://schemas.openxmlformats.org/presentationml/2006/ole">
            <p:oleObj spid="_x0000_s1135" name="Graph" r:id="rId4" imgW="4131360" imgH="2895840" progId="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5910086"/>
              </p:ext>
            </p:extLst>
          </p:nvPr>
        </p:nvGraphicFramePr>
        <p:xfrm>
          <a:off x="669925" y="3505200"/>
          <a:ext cx="4130675" cy="2895600"/>
        </p:xfrm>
        <a:graphic>
          <a:graphicData uri="http://schemas.openxmlformats.org/presentationml/2006/ole">
            <p:oleObj spid="_x0000_s1136" name="Graph" r:id="rId5" imgW="4131360" imgH="2895840" progId="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8840756"/>
              </p:ext>
            </p:extLst>
          </p:nvPr>
        </p:nvGraphicFramePr>
        <p:xfrm>
          <a:off x="4784725" y="3505200"/>
          <a:ext cx="4130675" cy="2895600"/>
        </p:xfrm>
        <a:graphic>
          <a:graphicData uri="http://schemas.openxmlformats.org/presentationml/2006/ole">
            <p:oleObj spid="_x0000_s1137" name="Graph" r:id="rId6" imgW="4131360" imgH="28958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6935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142" y="152401"/>
            <a:ext cx="2064658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latin typeface="Comic Sans MS" panose="030F0702030302020204" pitchFamily="66" charset="0"/>
              </a:rPr>
              <a:t>  Motivation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43" y="6572359"/>
            <a:ext cx="8998857" cy="20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err="1" smtClean="0">
                <a:latin typeface="Comic Sans MS" panose="030F0702030302020204" pitchFamily="66" charset="0"/>
              </a:rPr>
              <a:t>Kalamara</a:t>
            </a:r>
            <a:r>
              <a:rPr lang="en-US" sz="1500" b="1" dirty="0" smtClean="0">
                <a:latin typeface="Comic Sans MS" panose="030F0702030302020204" pitchFamily="66" charset="0"/>
              </a:rPr>
              <a:t>,</a:t>
            </a:r>
            <a:r>
              <a:rPr lang="el-GR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smtClean="0">
                <a:latin typeface="Comic Sans MS" panose="030F0702030302020204" pitchFamily="66" charset="0"/>
              </a:rPr>
              <a:t>NTUA     </a:t>
            </a:r>
            <a:r>
              <a:rPr lang="el-GR" sz="1500" b="1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US" sz="1500" b="1" dirty="0" smtClean="0">
                <a:latin typeface="Comic Sans MS" panose="030F0702030302020204" pitchFamily="66" charset="0"/>
              </a:rPr>
              <a:t>        </a:t>
            </a:r>
            <a:r>
              <a:rPr lang="el-GR" sz="1500" b="1" dirty="0" smtClean="0">
                <a:latin typeface="Comic Sans MS" panose="030F0702030302020204" pitchFamily="66" charset="0"/>
              </a:rPr>
              <a:t>   </a:t>
            </a:r>
            <a:r>
              <a:rPr lang="en-US" sz="1500" b="1" dirty="0" smtClean="0">
                <a:latin typeface="Comic Sans MS" panose="030F0702030302020204" pitchFamily="66" charset="0"/>
              </a:rPr>
              <a:t>25</a:t>
            </a:r>
            <a:r>
              <a:rPr lang="en-US" sz="15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l-GR" sz="1500" b="1" dirty="0" smtClean="0">
                <a:latin typeface="Comic Sans MS" panose="030F0702030302020204" pitchFamily="66" charset="0"/>
              </a:rPr>
              <a:t>ΗΝ</a:t>
            </a:r>
            <a:r>
              <a:rPr lang="en-US" sz="1500" b="1" dirty="0" smtClean="0">
                <a:latin typeface="Comic Sans MS" panose="030F0702030302020204" pitchFamily="66" charset="0"/>
              </a:rPr>
              <a:t>PS, June 2016</a:t>
            </a:r>
            <a:endParaRPr lang="en-US" sz="15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Comic Sans MS" panose="030F0702030302020204" pitchFamily="66" charset="0"/>
              </a:rPr>
              <a:t>S</a:t>
            </a:r>
            <a:r>
              <a:rPr lang="en-US" dirty="0" smtClean="0">
                <a:latin typeface="Comic Sans MS" panose="030F0702030302020204" pitchFamily="66" charset="0"/>
              </a:rPr>
              <a:t>tudies </a:t>
            </a:r>
            <a:r>
              <a:rPr lang="en-US" dirty="0">
                <a:latin typeface="Comic Sans MS" panose="030F0702030302020204" pitchFamily="66" charset="0"/>
              </a:rPr>
              <a:t>of excitation functions of nuclear reactions are of considerable importance for </a:t>
            </a:r>
            <a:r>
              <a:rPr lang="en-US" b="1" dirty="0">
                <a:latin typeface="Comic Sans MS" panose="030F0702030302020204" pitchFamily="66" charset="0"/>
              </a:rPr>
              <a:t>testing nuclear models </a:t>
            </a:r>
            <a:r>
              <a:rPr lang="en-US" dirty="0" smtClean="0">
                <a:latin typeface="Comic Sans MS" panose="030F0702030302020204" pitchFamily="66" charset="0"/>
              </a:rPr>
              <a:t>as well as for </a:t>
            </a:r>
            <a:r>
              <a:rPr lang="en-US" b="1" dirty="0" smtClean="0">
                <a:latin typeface="Comic Sans MS" panose="030F0702030302020204" pitchFamily="66" charset="0"/>
              </a:rPr>
              <a:t>practical applications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</a:rPr>
              <a:t>Neutron </a:t>
            </a:r>
            <a:r>
              <a:rPr lang="en-US" dirty="0">
                <a:latin typeface="Comic Sans MS" panose="030F0702030302020204" pitchFamily="66" charset="0"/>
              </a:rPr>
              <a:t>induced reactions on </a:t>
            </a:r>
            <a:r>
              <a:rPr lang="en-US" baseline="30000" dirty="0">
                <a:latin typeface="Comic Sans MS" panose="030F0702030302020204" pitchFamily="66" charset="0"/>
              </a:rPr>
              <a:t>197</a:t>
            </a:r>
            <a:r>
              <a:rPr lang="en-US" dirty="0">
                <a:latin typeface="Comic Sans MS" panose="030F0702030302020204" pitchFamily="66" charset="0"/>
              </a:rPr>
              <a:t>Au are </a:t>
            </a:r>
            <a:r>
              <a:rPr lang="en-US" dirty="0" smtClean="0">
                <a:latin typeface="Comic Sans MS" panose="030F0702030302020204" pitchFamily="66" charset="0"/>
              </a:rPr>
              <a:t>used as </a:t>
            </a:r>
            <a:r>
              <a:rPr lang="en-US" b="1" dirty="0" smtClean="0">
                <a:latin typeface="Comic Sans MS" panose="030F0702030302020204" pitchFamily="66" charset="0"/>
              </a:rPr>
              <a:t>reference reactions</a:t>
            </a:r>
            <a:r>
              <a:rPr lang="en-US" dirty="0" smtClean="0">
                <a:latin typeface="Comic Sans MS" panose="030F0702030302020204" pitchFamily="66" charset="0"/>
              </a:rPr>
              <a:t> thus it is very important to have </a:t>
            </a:r>
            <a:r>
              <a:rPr lang="en-US" b="1" dirty="0" smtClean="0">
                <a:latin typeface="Comic Sans MS" panose="030F0702030302020204" pitchFamily="66" charset="0"/>
              </a:rPr>
              <a:t>complete </a:t>
            </a:r>
            <a:r>
              <a:rPr lang="en-US" b="1" dirty="0">
                <a:latin typeface="Comic Sans MS" panose="030F0702030302020204" pitchFamily="66" charset="0"/>
              </a:rPr>
              <a:t>and reliable </a:t>
            </a:r>
            <a:r>
              <a:rPr lang="en-US" b="1" dirty="0" smtClean="0">
                <a:latin typeface="Comic Sans MS" panose="030F0702030302020204" pitchFamily="66" charset="0"/>
              </a:rPr>
              <a:t>data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Comic Sans MS" panose="030F0702030302020204" pitchFamily="66" charset="0"/>
              </a:rPr>
              <a:t>T</a:t>
            </a:r>
            <a:r>
              <a:rPr lang="en-US" dirty="0" smtClean="0">
                <a:latin typeface="Comic Sans MS" panose="030F0702030302020204" pitchFamily="66" charset="0"/>
              </a:rPr>
              <a:t>he </a:t>
            </a:r>
            <a:r>
              <a:rPr lang="en-US" dirty="0">
                <a:latin typeface="Comic Sans MS" panose="030F0702030302020204" pitchFamily="66" charset="0"/>
              </a:rPr>
              <a:t>residual nuclei from the </a:t>
            </a:r>
            <a:r>
              <a:rPr lang="en-US" b="1" baseline="30000" dirty="0">
                <a:latin typeface="Comic Sans MS" panose="030F0702030302020204" pitchFamily="66" charset="0"/>
              </a:rPr>
              <a:t>197</a:t>
            </a:r>
            <a:r>
              <a:rPr lang="en-US" b="1" dirty="0">
                <a:latin typeface="Comic Sans MS" panose="030F0702030302020204" pitchFamily="66" charset="0"/>
              </a:rPr>
              <a:t>Au(</a:t>
            </a:r>
            <a:r>
              <a:rPr lang="en-US" b="1" dirty="0" err="1">
                <a:latin typeface="Comic Sans MS" panose="030F0702030302020204" pitchFamily="66" charset="0"/>
              </a:rPr>
              <a:t>n,xn</a:t>
            </a:r>
            <a:r>
              <a:rPr lang="en-US" b="1" dirty="0">
                <a:latin typeface="Comic Sans MS" panose="030F0702030302020204" pitchFamily="66" charset="0"/>
              </a:rPr>
              <a:t>) channels have reasonable half-lives </a:t>
            </a:r>
            <a:r>
              <a:rPr lang="en-US" dirty="0">
                <a:latin typeface="Comic Sans MS" panose="030F0702030302020204" pitchFamily="66" charset="0"/>
              </a:rPr>
              <a:t>and can be measured using the activation method, providing a </a:t>
            </a:r>
            <a:r>
              <a:rPr lang="en-US" b="1" dirty="0">
                <a:latin typeface="Comic Sans MS" panose="030F0702030302020204" pitchFamily="66" charset="0"/>
              </a:rPr>
              <a:t>complete set of exit channels for testing nuclear models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Comic Sans MS" panose="030F0702030302020204" pitchFamily="66" charset="0"/>
              </a:rPr>
              <a:t>Above 20 MeV</a:t>
            </a:r>
            <a:r>
              <a:rPr lang="en-US" dirty="0" smtClean="0">
                <a:latin typeface="Comic Sans MS" panose="030F0702030302020204" pitchFamily="66" charset="0"/>
              </a:rPr>
              <a:t>, </a:t>
            </a:r>
            <a:r>
              <a:rPr lang="en-US" b="1" dirty="0" smtClean="0">
                <a:latin typeface="Comic Sans MS" panose="030F0702030302020204" pitchFamily="66" charset="0"/>
              </a:rPr>
              <a:t>existing data </a:t>
            </a:r>
            <a:r>
              <a:rPr lang="en-US" dirty="0">
                <a:latin typeface="Comic Sans MS" panose="030F0702030302020204" pitchFamily="66" charset="0"/>
              </a:rPr>
              <a:t>for the </a:t>
            </a:r>
            <a:r>
              <a:rPr lang="en-US" b="1" dirty="0">
                <a:latin typeface="Comic Sans MS" panose="030F0702030302020204" pitchFamily="66" charset="0"/>
              </a:rPr>
              <a:t>(n,3n) </a:t>
            </a:r>
            <a:r>
              <a:rPr lang="en-US" dirty="0">
                <a:latin typeface="Comic Sans MS" panose="030F0702030302020204" pitchFamily="66" charset="0"/>
              </a:rPr>
              <a:t>and </a:t>
            </a:r>
            <a:r>
              <a:rPr lang="en-US" b="1" dirty="0">
                <a:latin typeface="Comic Sans MS" panose="030F0702030302020204" pitchFamily="66" charset="0"/>
              </a:rPr>
              <a:t>(n,4n) </a:t>
            </a:r>
            <a:r>
              <a:rPr lang="en-US" dirty="0" smtClean="0">
                <a:latin typeface="Comic Sans MS" panose="030F0702030302020204" pitchFamily="66" charset="0"/>
              </a:rPr>
              <a:t>reactions were obtained with very </a:t>
            </a:r>
            <a:r>
              <a:rPr lang="en-US" dirty="0">
                <a:latin typeface="Comic Sans MS" panose="030F0702030302020204" pitchFamily="66" charset="0"/>
              </a:rPr>
              <a:t>poor statistics and </a:t>
            </a:r>
            <a:r>
              <a:rPr lang="en-US" dirty="0" smtClean="0">
                <a:latin typeface="Comic Sans MS" panose="030F0702030302020204" pitchFamily="66" charset="0"/>
              </a:rPr>
              <a:t>present </a:t>
            </a:r>
            <a:r>
              <a:rPr lang="en-US" b="1" dirty="0" smtClean="0">
                <a:latin typeface="Comic Sans MS" panose="030F0702030302020204" pitchFamily="66" charset="0"/>
              </a:rPr>
              <a:t>many </a:t>
            </a:r>
            <a:r>
              <a:rPr lang="en-US" b="1" dirty="0">
                <a:latin typeface="Comic Sans MS" panose="030F0702030302020204" pitchFamily="66" charset="0"/>
              </a:rPr>
              <a:t>discrepancies </a:t>
            </a:r>
            <a:r>
              <a:rPr lang="en-US" dirty="0">
                <a:latin typeface="Comic Sans MS" panose="030F0702030302020204" pitchFamily="66" charset="0"/>
              </a:rPr>
              <a:t>among them, while for the </a:t>
            </a:r>
            <a:r>
              <a:rPr lang="en-US" b="1" dirty="0">
                <a:latin typeface="Comic Sans MS" panose="030F0702030302020204" pitchFamily="66" charset="0"/>
              </a:rPr>
              <a:t>(n,5n) </a:t>
            </a:r>
            <a:r>
              <a:rPr lang="en-US" dirty="0">
                <a:latin typeface="Comic Sans MS" panose="030F0702030302020204" pitchFamily="66" charset="0"/>
              </a:rPr>
              <a:t>and </a:t>
            </a:r>
            <a:r>
              <a:rPr lang="en-US" b="1" dirty="0">
                <a:latin typeface="Comic Sans MS" panose="030F0702030302020204" pitchFamily="66" charset="0"/>
              </a:rPr>
              <a:t>(n,6n)</a:t>
            </a:r>
            <a:r>
              <a:rPr lang="en-US" dirty="0">
                <a:latin typeface="Comic Sans MS" panose="030F0702030302020204" pitchFamily="66" charset="0"/>
              </a:rPr>
              <a:t> channels, only </a:t>
            </a:r>
            <a:r>
              <a:rPr lang="en-US" b="1" dirty="0">
                <a:latin typeface="Comic Sans MS" panose="030F0702030302020204" pitchFamily="66" charset="0"/>
              </a:rPr>
              <a:t>few data </a:t>
            </a:r>
            <a:r>
              <a:rPr lang="en-US" dirty="0">
                <a:latin typeface="Comic Sans MS" panose="030F0702030302020204" pitchFamily="66" charset="0"/>
              </a:rPr>
              <a:t>points exist.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228600" y="5105400"/>
            <a:ext cx="8686800" cy="1219200"/>
          </a:xfrm>
          <a:prstGeom prst="wedgeRoundRectCallout">
            <a:avLst>
              <a:gd name="adj1" fmla="val 48121"/>
              <a:gd name="adj2" fmla="val -67500"/>
              <a:gd name="adj3" fmla="val 16667"/>
            </a:avLst>
          </a:prstGeom>
          <a:solidFill>
            <a:srgbClr val="A90F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Above 20 MeV a truly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monoenergetic</a:t>
            </a:r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neutron beam is not feasible in a strict sense. However, for certain nuclear reactions there is a strong dominance of neutrons in a narrow energy range and such neutron sources are often called “</a:t>
            </a:r>
            <a:r>
              <a:rPr lang="en-US" sz="1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quasi-</a:t>
            </a:r>
            <a:r>
              <a:rPr lang="en-US" sz="16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monoenergetic</a:t>
            </a:r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”.</a:t>
            </a:r>
            <a:endParaRPr lang="en-US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1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7658" y="228600"/>
            <a:ext cx="88392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5141" y="152401"/>
            <a:ext cx="4222919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2200" b="1" dirty="0" smtClean="0">
                <a:latin typeface="Comic Sans MS" panose="030F0702030302020204" pitchFamily="66" charset="0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interaction n + </a:t>
            </a:r>
            <a:r>
              <a:rPr lang="en-US" sz="2200" b="1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197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Au</a:t>
            </a:r>
          </a:p>
          <a:p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943" y="6572359"/>
            <a:ext cx="8998857" cy="20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err="1" smtClean="0">
                <a:latin typeface="Comic Sans MS" panose="030F0702030302020204" pitchFamily="66" charset="0"/>
              </a:rPr>
              <a:t>Kalamara</a:t>
            </a:r>
            <a:r>
              <a:rPr lang="en-US" sz="1500" b="1" dirty="0" smtClean="0">
                <a:latin typeface="Comic Sans MS" panose="030F0702030302020204" pitchFamily="66" charset="0"/>
              </a:rPr>
              <a:t>,</a:t>
            </a:r>
            <a:r>
              <a:rPr lang="el-GR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smtClean="0">
                <a:latin typeface="Comic Sans MS" panose="030F0702030302020204" pitchFamily="66" charset="0"/>
              </a:rPr>
              <a:t>NTUA     </a:t>
            </a:r>
            <a:r>
              <a:rPr lang="el-GR" sz="1500" b="1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US" sz="1500" b="1" dirty="0" smtClean="0">
                <a:latin typeface="Comic Sans MS" panose="030F0702030302020204" pitchFamily="66" charset="0"/>
              </a:rPr>
              <a:t>        </a:t>
            </a:r>
            <a:r>
              <a:rPr lang="el-GR" sz="1500" b="1" dirty="0" smtClean="0">
                <a:latin typeface="Comic Sans MS" panose="030F0702030302020204" pitchFamily="66" charset="0"/>
              </a:rPr>
              <a:t>   </a:t>
            </a:r>
            <a:r>
              <a:rPr lang="en-US" sz="1500" b="1" dirty="0" smtClean="0">
                <a:latin typeface="Comic Sans MS" panose="030F0702030302020204" pitchFamily="66" charset="0"/>
              </a:rPr>
              <a:t>25</a:t>
            </a:r>
            <a:r>
              <a:rPr lang="en-US" sz="15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l-GR" sz="1500" b="1" dirty="0" smtClean="0">
                <a:latin typeface="Comic Sans MS" panose="030F0702030302020204" pitchFamily="66" charset="0"/>
              </a:rPr>
              <a:t>ΗΝ</a:t>
            </a:r>
            <a:r>
              <a:rPr lang="en-US" sz="1500" b="1" dirty="0" smtClean="0">
                <a:latin typeface="Comic Sans MS" panose="030F0702030302020204" pitchFamily="66" charset="0"/>
              </a:rPr>
              <a:t>PS, June 2016</a:t>
            </a:r>
            <a:endParaRPr lang="en-US" sz="1500" b="1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2" y="1224474"/>
            <a:ext cx="6172198" cy="433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680" y="609600"/>
            <a:ext cx="235708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934200" y="858860"/>
            <a:ext cx="1905000" cy="5445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l-GR" baseline="30000" dirty="0" smtClean="0"/>
          </a:p>
          <a:p>
            <a:r>
              <a:rPr lang="en-US" sz="1550" b="1" baseline="30000" dirty="0" smtClean="0">
                <a:latin typeface="Comic Sans MS" panose="030F0702030302020204" pitchFamily="66" charset="0"/>
              </a:rPr>
              <a:t>197</a:t>
            </a:r>
            <a:r>
              <a:rPr lang="en-US" sz="1550" b="1" dirty="0" smtClean="0">
                <a:latin typeface="Comic Sans MS" panose="030F0702030302020204" pitchFamily="66" charset="0"/>
              </a:rPr>
              <a:t>Au </a:t>
            </a:r>
            <a:r>
              <a:rPr lang="en-US" sz="1550" b="1" dirty="0">
                <a:latin typeface="Comic Sans MS" panose="030F0702030302020204" pitchFamily="66" charset="0"/>
              </a:rPr>
              <a:t>(n,2n)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196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= 6.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2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h</a:t>
            </a:r>
            <a:endParaRPr lang="el-GR" sz="155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  <a:p>
            <a:endParaRPr lang="en-US" sz="1550" b="1" dirty="0" smtClean="0">
              <a:latin typeface="Comic Sans MS" panose="030F0702030302020204" pitchFamily="66" charset="0"/>
            </a:endParaRPr>
          </a:p>
          <a:p>
            <a:endParaRPr lang="el-GR" sz="1550" b="1" dirty="0">
              <a:latin typeface="Comic Sans MS" panose="030F0702030302020204" pitchFamily="66" charset="0"/>
            </a:endParaRPr>
          </a:p>
          <a:p>
            <a:r>
              <a:rPr lang="en-US" sz="1550" b="1" baseline="30000" dirty="0">
                <a:latin typeface="Comic Sans MS" panose="030F0702030302020204" pitchFamily="66" charset="0"/>
              </a:rPr>
              <a:t>197</a:t>
            </a:r>
            <a:r>
              <a:rPr lang="en-US" sz="1550" b="1" dirty="0">
                <a:latin typeface="Comic Sans MS" panose="030F0702030302020204" pitchFamily="66" charset="0"/>
              </a:rPr>
              <a:t>Au (n,3n)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195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=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186.1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d</a:t>
            </a:r>
            <a:endParaRPr lang="el-GR" sz="155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  <a:p>
            <a:endParaRPr lang="en-US" sz="1550" b="1" dirty="0" smtClean="0">
              <a:latin typeface="Comic Sans MS" panose="030F0702030302020204" pitchFamily="66" charset="0"/>
            </a:endParaRPr>
          </a:p>
          <a:p>
            <a:endParaRPr lang="en-US" sz="1550" b="1" dirty="0">
              <a:latin typeface="Comic Sans MS" panose="030F0702030302020204" pitchFamily="66" charset="0"/>
            </a:endParaRPr>
          </a:p>
          <a:p>
            <a:r>
              <a:rPr lang="en-US" sz="1550" b="1" baseline="30000" dirty="0">
                <a:latin typeface="Comic Sans MS" panose="030F0702030302020204" pitchFamily="66" charset="0"/>
              </a:rPr>
              <a:t>197</a:t>
            </a:r>
            <a:r>
              <a:rPr lang="en-US" sz="1550" b="1" dirty="0">
                <a:latin typeface="Comic Sans MS" panose="030F0702030302020204" pitchFamily="66" charset="0"/>
              </a:rPr>
              <a:t>Au (n,4n)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194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=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38.0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h</a:t>
            </a:r>
            <a:endParaRPr lang="en-US" sz="155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  <a:p>
            <a:endParaRPr lang="en-US" sz="1550" b="1" dirty="0">
              <a:latin typeface="Comic Sans MS" panose="030F0702030302020204" pitchFamily="66" charset="0"/>
            </a:endParaRPr>
          </a:p>
          <a:p>
            <a:endParaRPr lang="el-GR" sz="1550" b="1" dirty="0">
              <a:latin typeface="Comic Sans MS" panose="030F0702030302020204" pitchFamily="66" charset="0"/>
            </a:endParaRPr>
          </a:p>
          <a:p>
            <a:r>
              <a:rPr lang="en-US" sz="1550" b="1" baseline="30000" dirty="0" smtClean="0">
                <a:latin typeface="Comic Sans MS" panose="030F0702030302020204" pitchFamily="66" charset="0"/>
              </a:rPr>
              <a:t>197</a:t>
            </a:r>
            <a:r>
              <a:rPr lang="en-US" sz="1550" b="1" dirty="0" smtClean="0">
                <a:latin typeface="Comic Sans MS" panose="030F0702030302020204" pitchFamily="66" charset="0"/>
              </a:rPr>
              <a:t>Au </a:t>
            </a:r>
            <a:r>
              <a:rPr lang="en-US" sz="1550" b="1" dirty="0">
                <a:latin typeface="Comic Sans MS" panose="030F0702030302020204" pitchFamily="66" charset="0"/>
              </a:rPr>
              <a:t>(n,5n)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193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=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17.7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h</a:t>
            </a:r>
            <a:endParaRPr lang="en-US" sz="155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  <a:p>
            <a:endParaRPr lang="en-US" sz="1550" b="1" dirty="0">
              <a:latin typeface="Comic Sans MS" panose="030F0702030302020204" pitchFamily="66" charset="0"/>
            </a:endParaRPr>
          </a:p>
          <a:p>
            <a:endParaRPr lang="el-GR" sz="1550" b="1" dirty="0">
              <a:latin typeface="Comic Sans MS" panose="030F0702030302020204" pitchFamily="66" charset="0"/>
            </a:endParaRPr>
          </a:p>
          <a:p>
            <a:r>
              <a:rPr lang="en-US" sz="1550" b="1" baseline="30000" dirty="0" smtClean="0">
                <a:latin typeface="Comic Sans MS" panose="030F0702030302020204" pitchFamily="66" charset="0"/>
              </a:rPr>
              <a:t>197</a:t>
            </a:r>
            <a:r>
              <a:rPr lang="en-US" sz="1550" b="1" dirty="0" smtClean="0">
                <a:latin typeface="Comic Sans MS" panose="030F0702030302020204" pitchFamily="66" charset="0"/>
              </a:rPr>
              <a:t>Au </a:t>
            </a:r>
            <a:r>
              <a:rPr lang="en-US" sz="1550" b="1" dirty="0">
                <a:latin typeface="Comic Sans MS" panose="030F0702030302020204" pitchFamily="66" charset="0"/>
              </a:rPr>
              <a:t>(n,6n)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192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=</a:t>
            </a:r>
            <a:r>
              <a:rPr lang="en-US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3.2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h</a:t>
            </a:r>
          </a:p>
          <a:p>
            <a:endParaRPr lang="en-US" sz="1550" b="1" dirty="0">
              <a:latin typeface="Comic Sans MS" panose="030F0702030302020204" pitchFamily="66" charset="0"/>
            </a:endParaRPr>
          </a:p>
          <a:p>
            <a:endParaRPr lang="el-GR" sz="1550" b="1" baseline="30000" dirty="0">
              <a:latin typeface="Comic Sans MS" panose="030F0702030302020204" pitchFamily="66" charset="0"/>
            </a:endParaRPr>
          </a:p>
          <a:p>
            <a:r>
              <a:rPr lang="en-US" sz="1550" b="1" baseline="30000" dirty="0">
                <a:latin typeface="Comic Sans MS" panose="030F0702030302020204" pitchFamily="66" charset="0"/>
              </a:rPr>
              <a:t>197</a:t>
            </a:r>
            <a:r>
              <a:rPr lang="en-US" sz="1550" b="1" dirty="0">
                <a:latin typeface="Comic Sans MS" panose="030F0702030302020204" pitchFamily="66" charset="0"/>
              </a:rPr>
              <a:t>Au (</a:t>
            </a:r>
            <a:r>
              <a:rPr lang="en-US" sz="1550" b="1" dirty="0" smtClean="0">
                <a:latin typeface="Comic Sans MS" panose="030F0702030302020204" pitchFamily="66" charset="0"/>
              </a:rPr>
              <a:t>n,7n</a:t>
            </a:r>
            <a:r>
              <a:rPr lang="en-US" sz="1550" b="1" dirty="0">
                <a:latin typeface="Comic Sans MS" panose="030F0702030302020204" pitchFamily="66" charset="0"/>
              </a:rPr>
              <a:t>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191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=</a:t>
            </a:r>
            <a:r>
              <a:rPr lang="en-US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3.2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h</a:t>
            </a:r>
            <a:endParaRPr lang="en-US" sz="155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8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7658" y="228600"/>
            <a:ext cx="88392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5141" y="152401"/>
            <a:ext cx="4222919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2200" b="1" dirty="0" smtClean="0">
                <a:latin typeface="Comic Sans MS" panose="030F0702030302020204" pitchFamily="66" charset="0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interaction n + </a:t>
            </a:r>
            <a:r>
              <a:rPr lang="en-US" sz="2200" b="1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197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Au</a:t>
            </a:r>
          </a:p>
          <a:p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943" y="6572359"/>
            <a:ext cx="8998857" cy="20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err="1" smtClean="0">
                <a:latin typeface="Comic Sans MS" panose="030F0702030302020204" pitchFamily="66" charset="0"/>
              </a:rPr>
              <a:t>Kalamara</a:t>
            </a:r>
            <a:r>
              <a:rPr lang="en-US" sz="1500" b="1" dirty="0" smtClean="0">
                <a:latin typeface="Comic Sans MS" panose="030F0702030302020204" pitchFamily="66" charset="0"/>
              </a:rPr>
              <a:t>,</a:t>
            </a:r>
            <a:r>
              <a:rPr lang="el-GR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smtClean="0">
                <a:latin typeface="Comic Sans MS" panose="030F0702030302020204" pitchFamily="66" charset="0"/>
              </a:rPr>
              <a:t>NTUA     </a:t>
            </a:r>
            <a:r>
              <a:rPr lang="el-GR" sz="1500" b="1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US" sz="1500" b="1" dirty="0" smtClean="0">
                <a:latin typeface="Comic Sans MS" panose="030F0702030302020204" pitchFamily="66" charset="0"/>
              </a:rPr>
              <a:t>        </a:t>
            </a:r>
            <a:r>
              <a:rPr lang="el-GR" sz="1500" b="1" dirty="0" smtClean="0">
                <a:latin typeface="Comic Sans MS" panose="030F0702030302020204" pitchFamily="66" charset="0"/>
              </a:rPr>
              <a:t>   </a:t>
            </a:r>
            <a:r>
              <a:rPr lang="en-US" sz="1500" b="1" dirty="0" smtClean="0">
                <a:latin typeface="Comic Sans MS" panose="030F0702030302020204" pitchFamily="66" charset="0"/>
              </a:rPr>
              <a:t>25</a:t>
            </a:r>
            <a:r>
              <a:rPr lang="en-US" sz="15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l-GR" sz="1500" b="1" dirty="0" smtClean="0">
                <a:latin typeface="Comic Sans MS" panose="030F0702030302020204" pitchFamily="66" charset="0"/>
              </a:rPr>
              <a:t>ΗΝ</a:t>
            </a:r>
            <a:r>
              <a:rPr lang="en-US" sz="1500" b="1" dirty="0" smtClean="0">
                <a:latin typeface="Comic Sans MS" panose="030F0702030302020204" pitchFamily="66" charset="0"/>
              </a:rPr>
              <a:t>PS, June 2016</a:t>
            </a:r>
            <a:endParaRPr lang="en-US" sz="1500" b="1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2" y="1224474"/>
            <a:ext cx="6172198" cy="433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680" y="609600"/>
            <a:ext cx="235708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934200" y="858860"/>
            <a:ext cx="1905000" cy="5445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l-GR" baseline="30000" dirty="0" smtClean="0"/>
          </a:p>
          <a:p>
            <a:r>
              <a:rPr lang="en-US" sz="1550" b="1" baseline="30000" dirty="0" smtClean="0">
                <a:latin typeface="Comic Sans MS" panose="030F0702030302020204" pitchFamily="66" charset="0"/>
              </a:rPr>
              <a:t>197</a:t>
            </a:r>
            <a:r>
              <a:rPr lang="en-US" sz="1550" b="1" dirty="0" smtClean="0">
                <a:latin typeface="Comic Sans MS" panose="030F0702030302020204" pitchFamily="66" charset="0"/>
              </a:rPr>
              <a:t>Au </a:t>
            </a:r>
            <a:r>
              <a:rPr lang="en-US" sz="1550" b="1" dirty="0">
                <a:latin typeface="Comic Sans MS" panose="030F0702030302020204" pitchFamily="66" charset="0"/>
              </a:rPr>
              <a:t>(n,2n)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196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= 6.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2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h</a:t>
            </a:r>
            <a:endParaRPr lang="el-GR" sz="155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  <a:p>
            <a:endParaRPr lang="en-US" sz="1550" b="1" dirty="0" smtClean="0">
              <a:latin typeface="Comic Sans MS" panose="030F0702030302020204" pitchFamily="66" charset="0"/>
            </a:endParaRPr>
          </a:p>
          <a:p>
            <a:endParaRPr lang="el-GR" sz="1550" b="1" dirty="0">
              <a:latin typeface="Comic Sans MS" panose="030F0702030302020204" pitchFamily="66" charset="0"/>
            </a:endParaRPr>
          </a:p>
          <a:p>
            <a:r>
              <a:rPr lang="en-US" sz="1550" b="1" baseline="30000" dirty="0">
                <a:latin typeface="Comic Sans MS" panose="030F0702030302020204" pitchFamily="66" charset="0"/>
              </a:rPr>
              <a:t>197</a:t>
            </a:r>
            <a:r>
              <a:rPr lang="en-US" sz="1550" b="1" dirty="0">
                <a:latin typeface="Comic Sans MS" panose="030F0702030302020204" pitchFamily="66" charset="0"/>
              </a:rPr>
              <a:t>Au (n,3n)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195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=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186.1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d</a:t>
            </a:r>
            <a:endParaRPr lang="el-GR" sz="155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  <a:p>
            <a:endParaRPr lang="en-US" sz="1550" b="1" dirty="0" smtClean="0">
              <a:latin typeface="Comic Sans MS" panose="030F0702030302020204" pitchFamily="66" charset="0"/>
            </a:endParaRPr>
          </a:p>
          <a:p>
            <a:endParaRPr lang="en-US" sz="1550" b="1" dirty="0">
              <a:latin typeface="Comic Sans MS" panose="030F0702030302020204" pitchFamily="66" charset="0"/>
            </a:endParaRPr>
          </a:p>
          <a:p>
            <a:r>
              <a:rPr lang="en-US" sz="1550" b="1" baseline="30000" dirty="0">
                <a:latin typeface="Comic Sans MS" panose="030F0702030302020204" pitchFamily="66" charset="0"/>
              </a:rPr>
              <a:t>197</a:t>
            </a:r>
            <a:r>
              <a:rPr lang="en-US" sz="1550" b="1" dirty="0">
                <a:latin typeface="Comic Sans MS" panose="030F0702030302020204" pitchFamily="66" charset="0"/>
              </a:rPr>
              <a:t>Au (n,4n)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194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=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38.0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h</a:t>
            </a:r>
            <a:endParaRPr lang="en-US" sz="155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  <a:p>
            <a:endParaRPr lang="en-US" sz="1550" b="1" dirty="0">
              <a:latin typeface="Comic Sans MS" panose="030F0702030302020204" pitchFamily="66" charset="0"/>
            </a:endParaRPr>
          </a:p>
          <a:p>
            <a:endParaRPr lang="el-GR" sz="1550" b="1" dirty="0">
              <a:latin typeface="Comic Sans MS" panose="030F0702030302020204" pitchFamily="66" charset="0"/>
            </a:endParaRPr>
          </a:p>
          <a:p>
            <a:r>
              <a:rPr lang="en-US" sz="1550" b="1" baseline="30000" dirty="0" smtClean="0">
                <a:latin typeface="Comic Sans MS" panose="030F0702030302020204" pitchFamily="66" charset="0"/>
              </a:rPr>
              <a:t>197</a:t>
            </a:r>
            <a:r>
              <a:rPr lang="en-US" sz="1550" b="1" dirty="0" smtClean="0">
                <a:latin typeface="Comic Sans MS" panose="030F0702030302020204" pitchFamily="66" charset="0"/>
              </a:rPr>
              <a:t>Au </a:t>
            </a:r>
            <a:r>
              <a:rPr lang="en-US" sz="1550" b="1" dirty="0">
                <a:latin typeface="Comic Sans MS" panose="030F0702030302020204" pitchFamily="66" charset="0"/>
              </a:rPr>
              <a:t>(n,5n)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193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=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17.7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h</a:t>
            </a:r>
            <a:endParaRPr lang="en-US" sz="155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  <a:p>
            <a:endParaRPr lang="en-US" sz="1550" b="1" dirty="0">
              <a:latin typeface="Comic Sans MS" panose="030F0702030302020204" pitchFamily="66" charset="0"/>
            </a:endParaRPr>
          </a:p>
          <a:p>
            <a:endParaRPr lang="el-GR" sz="1550" b="1" dirty="0">
              <a:latin typeface="Comic Sans MS" panose="030F0702030302020204" pitchFamily="66" charset="0"/>
            </a:endParaRPr>
          </a:p>
          <a:p>
            <a:r>
              <a:rPr lang="en-US" sz="1550" b="1" baseline="30000" dirty="0" smtClean="0">
                <a:latin typeface="Comic Sans MS" panose="030F0702030302020204" pitchFamily="66" charset="0"/>
              </a:rPr>
              <a:t>197</a:t>
            </a:r>
            <a:r>
              <a:rPr lang="en-US" sz="1550" b="1" dirty="0" smtClean="0">
                <a:latin typeface="Comic Sans MS" panose="030F0702030302020204" pitchFamily="66" charset="0"/>
              </a:rPr>
              <a:t>Au </a:t>
            </a:r>
            <a:r>
              <a:rPr lang="en-US" sz="1550" b="1" dirty="0">
                <a:latin typeface="Comic Sans MS" panose="030F0702030302020204" pitchFamily="66" charset="0"/>
              </a:rPr>
              <a:t>(n,6n)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192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=</a:t>
            </a:r>
            <a:r>
              <a:rPr lang="en-US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3.2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h</a:t>
            </a:r>
          </a:p>
          <a:p>
            <a:endParaRPr lang="en-US" sz="1550" b="1" dirty="0">
              <a:latin typeface="Comic Sans MS" panose="030F0702030302020204" pitchFamily="66" charset="0"/>
            </a:endParaRPr>
          </a:p>
          <a:p>
            <a:endParaRPr lang="el-GR" sz="1550" b="1" baseline="30000" dirty="0">
              <a:latin typeface="Comic Sans MS" panose="030F0702030302020204" pitchFamily="66" charset="0"/>
            </a:endParaRPr>
          </a:p>
          <a:p>
            <a:r>
              <a:rPr lang="en-US" sz="1550" b="1" baseline="30000" dirty="0">
                <a:latin typeface="Comic Sans MS" panose="030F0702030302020204" pitchFamily="66" charset="0"/>
              </a:rPr>
              <a:t>197</a:t>
            </a:r>
            <a:r>
              <a:rPr lang="en-US" sz="1550" b="1" dirty="0">
                <a:latin typeface="Comic Sans MS" panose="030F0702030302020204" pitchFamily="66" charset="0"/>
              </a:rPr>
              <a:t>Au (</a:t>
            </a:r>
            <a:r>
              <a:rPr lang="en-US" sz="1550" b="1" dirty="0" smtClean="0">
                <a:latin typeface="Comic Sans MS" panose="030F0702030302020204" pitchFamily="66" charset="0"/>
              </a:rPr>
              <a:t>n,7n</a:t>
            </a:r>
            <a:r>
              <a:rPr lang="en-US" sz="1550" b="1" dirty="0">
                <a:latin typeface="Comic Sans MS" panose="030F0702030302020204" pitchFamily="66" charset="0"/>
              </a:rPr>
              <a:t>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191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=</a:t>
            </a:r>
            <a:r>
              <a:rPr lang="en-US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3.2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h</a:t>
            </a:r>
            <a:endParaRPr lang="en-US" sz="155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  <p:sp>
        <p:nvSpPr>
          <p:cNvPr id="116" name="Rounded Rectangular Callout 115"/>
          <p:cNvSpPr/>
          <p:nvPr/>
        </p:nvSpPr>
        <p:spPr>
          <a:xfrm>
            <a:off x="3276600" y="575011"/>
            <a:ext cx="5664165" cy="5978189"/>
          </a:xfrm>
          <a:prstGeom prst="wedgeRoundRectCallout">
            <a:avLst>
              <a:gd name="adj1" fmla="val -48662"/>
              <a:gd name="adj2" fmla="val 50207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105787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The most popular reaction for the production of a quasi-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monoenergetic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neutron beam above 20 MeV is </a:t>
            </a:r>
            <a:r>
              <a:rPr lang="en-US" b="1" baseline="30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7</a:t>
            </a: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Li(</a:t>
            </a:r>
            <a:r>
              <a:rPr lang="en-US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p,n</a:t>
            </a: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  <a:r>
              <a:rPr lang="en-US" b="1" baseline="30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7</a:t>
            </a: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Be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2213585"/>
            <a:ext cx="4943422" cy="3958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97773">
            <a:off x="6581561" y="5535229"/>
            <a:ext cx="359144" cy="3591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3200400"/>
            <a:ext cx="4943422" cy="29718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657600" y="2133600"/>
            <a:ext cx="4953000" cy="1107996"/>
          </a:xfrm>
          <a:prstGeom prst="rect">
            <a:avLst/>
          </a:prstGeom>
          <a:solidFill>
            <a:srgbClr val="A90F0F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TSL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 </a:t>
            </a: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vedberg </a:t>
            </a: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aboratory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(Uppsala)</a:t>
            </a:r>
            <a:endParaRPr lang="en-US" sz="2500" b="1" dirty="0" smtClean="0">
              <a:latin typeface="Comic Sans MS" panose="030F0702030302020204" pitchFamily="66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320" y="2929890"/>
            <a:ext cx="1097280" cy="88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7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1111 L -0.07795 -0.363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2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7658" y="228600"/>
            <a:ext cx="88392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5141" y="152401"/>
            <a:ext cx="4222919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2200" b="1" dirty="0" smtClean="0">
                <a:latin typeface="Comic Sans MS" panose="030F0702030302020204" pitchFamily="66" charset="0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interaction n + </a:t>
            </a:r>
            <a:r>
              <a:rPr lang="en-US" sz="2200" b="1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197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Au</a:t>
            </a:r>
          </a:p>
          <a:p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943" y="6572359"/>
            <a:ext cx="8998857" cy="20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err="1" smtClean="0">
                <a:latin typeface="Comic Sans MS" panose="030F0702030302020204" pitchFamily="66" charset="0"/>
              </a:rPr>
              <a:t>Kalamara</a:t>
            </a:r>
            <a:r>
              <a:rPr lang="en-US" sz="1500" b="1" dirty="0" smtClean="0">
                <a:latin typeface="Comic Sans MS" panose="030F0702030302020204" pitchFamily="66" charset="0"/>
              </a:rPr>
              <a:t>,</a:t>
            </a:r>
            <a:r>
              <a:rPr lang="el-GR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smtClean="0">
                <a:latin typeface="Comic Sans MS" panose="030F0702030302020204" pitchFamily="66" charset="0"/>
              </a:rPr>
              <a:t>NTUA     </a:t>
            </a:r>
            <a:r>
              <a:rPr lang="el-GR" sz="1500" b="1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US" sz="1500" b="1" dirty="0" smtClean="0">
                <a:latin typeface="Comic Sans MS" panose="030F0702030302020204" pitchFamily="66" charset="0"/>
              </a:rPr>
              <a:t>        </a:t>
            </a:r>
            <a:r>
              <a:rPr lang="el-GR" sz="1500" b="1" dirty="0" smtClean="0">
                <a:latin typeface="Comic Sans MS" panose="030F0702030302020204" pitchFamily="66" charset="0"/>
              </a:rPr>
              <a:t>   </a:t>
            </a:r>
            <a:r>
              <a:rPr lang="en-US" sz="1500" b="1" dirty="0" smtClean="0">
                <a:latin typeface="Comic Sans MS" panose="030F0702030302020204" pitchFamily="66" charset="0"/>
              </a:rPr>
              <a:t>25</a:t>
            </a:r>
            <a:r>
              <a:rPr lang="en-US" sz="15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l-GR" sz="1500" b="1" dirty="0" smtClean="0">
                <a:latin typeface="Comic Sans MS" panose="030F0702030302020204" pitchFamily="66" charset="0"/>
              </a:rPr>
              <a:t>ΗΝ</a:t>
            </a:r>
            <a:r>
              <a:rPr lang="en-US" sz="1500" b="1" dirty="0" smtClean="0">
                <a:latin typeface="Comic Sans MS" panose="030F0702030302020204" pitchFamily="66" charset="0"/>
              </a:rPr>
              <a:t>PS, June 2016</a:t>
            </a:r>
            <a:endParaRPr lang="en-US" sz="1500" b="1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2" y="1224474"/>
            <a:ext cx="6172198" cy="433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680" y="609600"/>
            <a:ext cx="235708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934200" y="858860"/>
            <a:ext cx="1905000" cy="5445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l-GR" baseline="30000" dirty="0" smtClean="0"/>
          </a:p>
          <a:p>
            <a:r>
              <a:rPr lang="en-US" sz="1550" b="1" baseline="30000" dirty="0" smtClean="0">
                <a:latin typeface="Comic Sans MS" panose="030F0702030302020204" pitchFamily="66" charset="0"/>
              </a:rPr>
              <a:t>197</a:t>
            </a:r>
            <a:r>
              <a:rPr lang="en-US" sz="1550" b="1" dirty="0" smtClean="0">
                <a:latin typeface="Comic Sans MS" panose="030F0702030302020204" pitchFamily="66" charset="0"/>
              </a:rPr>
              <a:t>Au </a:t>
            </a:r>
            <a:r>
              <a:rPr lang="en-US" sz="1550" b="1" dirty="0">
                <a:latin typeface="Comic Sans MS" panose="030F0702030302020204" pitchFamily="66" charset="0"/>
              </a:rPr>
              <a:t>(n,2n)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196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= 6.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2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h</a:t>
            </a:r>
            <a:endParaRPr lang="el-GR" sz="155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  <a:p>
            <a:endParaRPr lang="en-US" sz="1550" b="1" dirty="0" smtClean="0">
              <a:latin typeface="Comic Sans MS" panose="030F0702030302020204" pitchFamily="66" charset="0"/>
            </a:endParaRPr>
          </a:p>
          <a:p>
            <a:endParaRPr lang="el-GR" sz="1550" b="1" dirty="0">
              <a:latin typeface="Comic Sans MS" panose="030F0702030302020204" pitchFamily="66" charset="0"/>
            </a:endParaRPr>
          </a:p>
          <a:p>
            <a:r>
              <a:rPr lang="en-US" sz="1550" b="1" baseline="30000" dirty="0">
                <a:latin typeface="Comic Sans MS" panose="030F0702030302020204" pitchFamily="66" charset="0"/>
              </a:rPr>
              <a:t>197</a:t>
            </a:r>
            <a:r>
              <a:rPr lang="en-US" sz="1550" b="1" dirty="0">
                <a:latin typeface="Comic Sans MS" panose="030F0702030302020204" pitchFamily="66" charset="0"/>
              </a:rPr>
              <a:t>Au (n,3n)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195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=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186.1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d</a:t>
            </a:r>
            <a:endParaRPr lang="el-GR" sz="155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  <a:p>
            <a:endParaRPr lang="en-US" sz="1550" b="1" dirty="0" smtClean="0">
              <a:latin typeface="Comic Sans MS" panose="030F0702030302020204" pitchFamily="66" charset="0"/>
            </a:endParaRPr>
          </a:p>
          <a:p>
            <a:endParaRPr lang="en-US" sz="1550" b="1" dirty="0">
              <a:latin typeface="Comic Sans MS" panose="030F0702030302020204" pitchFamily="66" charset="0"/>
            </a:endParaRPr>
          </a:p>
          <a:p>
            <a:r>
              <a:rPr lang="en-US" sz="1550" b="1" baseline="30000" dirty="0">
                <a:latin typeface="Comic Sans MS" panose="030F0702030302020204" pitchFamily="66" charset="0"/>
              </a:rPr>
              <a:t>197</a:t>
            </a:r>
            <a:r>
              <a:rPr lang="en-US" sz="1550" b="1" dirty="0">
                <a:latin typeface="Comic Sans MS" panose="030F0702030302020204" pitchFamily="66" charset="0"/>
              </a:rPr>
              <a:t>Au (n,4n)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194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=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38.0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h</a:t>
            </a:r>
            <a:endParaRPr lang="en-US" sz="155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  <a:p>
            <a:endParaRPr lang="en-US" sz="1550" b="1" dirty="0">
              <a:latin typeface="Comic Sans MS" panose="030F0702030302020204" pitchFamily="66" charset="0"/>
            </a:endParaRPr>
          </a:p>
          <a:p>
            <a:endParaRPr lang="el-GR" sz="1550" b="1" dirty="0">
              <a:latin typeface="Comic Sans MS" panose="030F0702030302020204" pitchFamily="66" charset="0"/>
            </a:endParaRPr>
          </a:p>
          <a:p>
            <a:r>
              <a:rPr lang="en-US" sz="1550" b="1" baseline="30000" dirty="0" smtClean="0">
                <a:latin typeface="Comic Sans MS" panose="030F0702030302020204" pitchFamily="66" charset="0"/>
              </a:rPr>
              <a:t>197</a:t>
            </a:r>
            <a:r>
              <a:rPr lang="en-US" sz="1550" b="1" dirty="0" smtClean="0">
                <a:latin typeface="Comic Sans MS" panose="030F0702030302020204" pitchFamily="66" charset="0"/>
              </a:rPr>
              <a:t>Au </a:t>
            </a:r>
            <a:r>
              <a:rPr lang="en-US" sz="1550" b="1" dirty="0">
                <a:latin typeface="Comic Sans MS" panose="030F0702030302020204" pitchFamily="66" charset="0"/>
              </a:rPr>
              <a:t>(n,5n)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193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=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17.7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h</a:t>
            </a:r>
            <a:endParaRPr lang="en-US" sz="155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  <a:p>
            <a:endParaRPr lang="en-US" sz="1550" b="1" dirty="0">
              <a:latin typeface="Comic Sans MS" panose="030F0702030302020204" pitchFamily="66" charset="0"/>
            </a:endParaRPr>
          </a:p>
          <a:p>
            <a:endParaRPr lang="el-GR" sz="1550" b="1" dirty="0">
              <a:latin typeface="Comic Sans MS" panose="030F0702030302020204" pitchFamily="66" charset="0"/>
            </a:endParaRPr>
          </a:p>
          <a:p>
            <a:r>
              <a:rPr lang="en-US" sz="1550" b="1" baseline="30000" dirty="0" smtClean="0">
                <a:latin typeface="Comic Sans MS" panose="030F0702030302020204" pitchFamily="66" charset="0"/>
              </a:rPr>
              <a:t>197</a:t>
            </a:r>
            <a:r>
              <a:rPr lang="en-US" sz="1550" b="1" dirty="0" smtClean="0">
                <a:latin typeface="Comic Sans MS" panose="030F0702030302020204" pitchFamily="66" charset="0"/>
              </a:rPr>
              <a:t>Au </a:t>
            </a:r>
            <a:r>
              <a:rPr lang="en-US" sz="1550" b="1" dirty="0">
                <a:latin typeface="Comic Sans MS" panose="030F0702030302020204" pitchFamily="66" charset="0"/>
              </a:rPr>
              <a:t>(n,6n)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192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=</a:t>
            </a:r>
            <a:r>
              <a:rPr lang="en-US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3.2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h</a:t>
            </a:r>
          </a:p>
          <a:p>
            <a:endParaRPr lang="en-US" sz="1550" b="1" dirty="0">
              <a:latin typeface="Comic Sans MS" panose="030F0702030302020204" pitchFamily="66" charset="0"/>
            </a:endParaRPr>
          </a:p>
          <a:p>
            <a:endParaRPr lang="el-GR" sz="1550" b="1" baseline="30000" dirty="0">
              <a:latin typeface="Comic Sans MS" panose="030F0702030302020204" pitchFamily="66" charset="0"/>
            </a:endParaRPr>
          </a:p>
          <a:p>
            <a:r>
              <a:rPr lang="en-US" sz="1550" b="1" baseline="30000" dirty="0">
                <a:latin typeface="Comic Sans MS" panose="030F0702030302020204" pitchFamily="66" charset="0"/>
              </a:rPr>
              <a:t>197</a:t>
            </a:r>
            <a:r>
              <a:rPr lang="en-US" sz="1550" b="1" dirty="0">
                <a:latin typeface="Comic Sans MS" panose="030F0702030302020204" pitchFamily="66" charset="0"/>
              </a:rPr>
              <a:t>Au (</a:t>
            </a:r>
            <a:r>
              <a:rPr lang="en-US" sz="1550" b="1" dirty="0" smtClean="0">
                <a:latin typeface="Comic Sans MS" panose="030F0702030302020204" pitchFamily="66" charset="0"/>
              </a:rPr>
              <a:t>n,7n</a:t>
            </a:r>
            <a:r>
              <a:rPr lang="en-US" sz="1550" b="1" dirty="0">
                <a:latin typeface="Comic Sans MS" panose="030F0702030302020204" pitchFamily="66" charset="0"/>
              </a:rPr>
              <a:t>) </a:t>
            </a:r>
            <a:r>
              <a:rPr lang="en-US" sz="1550" b="1" baseline="30000" dirty="0" smtClean="0">
                <a:latin typeface="Comic Sans MS" panose="030F0702030302020204" pitchFamily="66" charset="0"/>
              </a:rPr>
              <a:t>191</a:t>
            </a:r>
            <a:r>
              <a:rPr lang="en-US" sz="1550" b="1" dirty="0" smtClean="0">
                <a:latin typeface="Comic Sans MS" panose="030F0702030302020204" pitchFamily="66" charset="0"/>
              </a:rPr>
              <a:t>Au</a:t>
            </a:r>
            <a:endParaRPr lang="el-GR" sz="1550" b="1" dirty="0">
              <a:latin typeface="Comic Sans MS" panose="030F0702030302020204" pitchFamily="66" charset="0"/>
            </a:endParaRPr>
          </a:p>
          <a:p>
            <a:pPr algn="ctr"/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Τ</a:t>
            </a:r>
            <a:r>
              <a:rPr lang="el-GR" sz="1550" b="1" baseline="-25000" dirty="0">
                <a:solidFill>
                  <a:srgbClr val="A90F0F"/>
                </a:solidFill>
                <a:latin typeface="Comic Sans MS" panose="030F0702030302020204" pitchFamily="66" charset="0"/>
              </a:rPr>
              <a:t>1/2</a:t>
            </a:r>
            <a:r>
              <a:rPr lang="el-GR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=</a:t>
            </a:r>
            <a:r>
              <a:rPr lang="en-US" sz="1550" b="1" dirty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3.2</a:t>
            </a:r>
            <a:r>
              <a:rPr lang="el-GR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r>
              <a:rPr lang="en-US" sz="155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h</a:t>
            </a:r>
            <a:endParaRPr lang="en-US" sz="155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  <p:sp>
        <p:nvSpPr>
          <p:cNvPr id="116" name="Rounded Rectangular Callout 115"/>
          <p:cNvSpPr/>
          <p:nvPr/>
        </p:nvSpPr>
        <p:spPr>
          <a:xfrm>
            <a:off x="3276600" y="575010"/>
            <a:ext cx="5664165" cy="5978189"/>
          </a:xfrm>
          <a:prstGeom prst="wedgeRoundRectCallout">
            <a:avLst>
              <a:gd name="adj1" fmla="val -48662"/>
              <a:gd name="adj2" fmla="val 50207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105787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The most popular reaction for the production of a quasi-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monoenergetic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neutron beam above 20 MeV is </a:t>
            </a:r>
            <a:r>
              <a:rPr lang="en-US" b="1" baseline="30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7</a:t>
            </a: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Li(</a:t>
            </a:r>
            <a:r>
              <a:rPr lang="en-US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p,n</a:t>
            </a: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  <a:r>
              <a:rPr lang="en-US" b="1" baseline="30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7</a:t>
            </a: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Be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/>
              <p:cNvSpPr txBox="1"/>
              <p:nvPr/>
            </p:nvSpPr>
            <p:spPr>
              <a:xfrm>
                <a:off x="3505200" y="1981200"/>
                <a:ext cx="5334000" cy="4250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7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 </a:t>
                </a:r>
                <a:r>
                  <a:rPr lang="en-US" sz="1700" b="1" dirty="0" err="1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Gustaf</a:t>
                </a:r>
                <a:r>
                  <a:rPr lang="en-US" sz="17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Werner cyclotron is used for neutron production through:</a:t>
                </a:r>
              </a:p>
              <a:p>
                <a:pPr algn="just"/>
                <a:endParaRPr lang="en-US" b="1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algn="just"/>
                <a:endParaRPr lang="en-US" b="1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algn="just"/>
                <a:endParaRPr lang="en-US" b="1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algn="just"/>
                <a:endParaRPr lang="en-US" b="1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algn="just"/>
                <a:endParaRPr lang="en-US" b="1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algn="just"/>
                <a:endParaRPr lang="en-US" sz="1400" b="1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algn="just"/>
                <a:endParaRPr lang="en-US" sz="1400" b="1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algn="just"/>
                <a:endParaRPr lang="en-US" sz="1600" b="1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algn="just"/>
                <a:endParaRPr lang="en-US" sz="500" b="1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sz="1700" b="1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beam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7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7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17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1700" b="1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ions </a:t>
                </a:r>
                <a:r>
                  <a:rPr lang="en-US" sz="17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with energy of ~13 MeV A</a:t>
                </a:r>
                <a:r>
                  <a:rPr lang="en-US" sz="1700" b="1" baseline="300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-1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sz="1700" b="1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proton beam</a:t>
                </a:r>
                <a:r>
                  <a:rPr lang="en-US" sz="17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with energy variable in the 25-180 MeV </a:t>
                </a:r>
                <a:r>
                  <a:rPr lang="en-US" sz="17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range.</a:t>
                </a:r>
              </a:p>
              <a:p>
                <a:pPr algn="just"/>
                <a:endParaRPr lang="en-US" sz="1000" b="1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US" sz="17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The energy of the produced peak neutrons is controllable in the </a:t>
                </a:r>
                <a:r>
                  <a:rPr lang="en-US" sz="1700" b="1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11-175 MeV range</a:t>
                </a:r>
                <a:r>
                  <a:rPr lang="en-US" sz="17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.</a:t>
                </a:r>
                <a:endParaRPr lang="en-US" sz="1700" b="1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981200"/>
                <a:ext cx="5334000" cy="4250523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686" t="-287" r="-686" b="-4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300" y="2661666"/>
            <a:ext cx="2628900" cy="1910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8186" y="2643170"/>
            <a:ext cx="2925014" cy="284560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941272" y="3739928"/>
            <a:ext cx="11728" cy="374872"/>
          </a:xfrm>
          <a:prstGeom prst="straightConnector1">
            <a:avLst/>
          </a:prstGeom>
          <a:ln w="19050">
            <a:solidFill>
              <a:srgbClr val="A90F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554980" y="2990959"/>
            <a:ext cx="464820" cy="13242"/>
          </a:xfrm>
          <a:prstGeom prst="straightConnector1">
            <a:avLst/>
          </a:prstGeom>
          <a:ln w="19050">
            <a:solidFill>
              <a:srgbClr val="A90F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41657" y="2662535"/>
            <a:ext cx="212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Comic Sans MS" panose="030F0702030302020204" pitchFamily="66" charset="0"/>
              </a:rPr>
              <a:t>THE TSL NEUTRON BEAM </a:t>
            </a:r>
            <a:r>
              <a:rPr lang="en-US" sz="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FACILITY, 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Radiation </a:t>
            </a:r>
            <a:r>
              <a:rPr lang="en-US" sz="800" dirty="0">
                <a:solidFill>
                  <a:schemeClr val="bg1"/>
                </a:solidFill>
                <a:latin typeface="Comic Sans MS" panose="030F0702030302020204" pitchFamily="66" charset="0"/>
              </a:rPr>
              <a:t>Protection Dosimetry (2007</a:t>
            </a:r>
            <a:r>
              <a:rPr lang="en-US" sz="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),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Comic Sans MS" panose="030F0702030302020204" pitchFamily="66" charset="0"/>
              </a:rPr>
              <a:t>Vol. 126, No. 1–4</a:t>
            </a:r>
            <a:r>
              <a:rPr lang="en-US" sz="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800" dirty="0">
                <a:solidFill>
                  <a:schemeClr val="bg1"/>
                </a:solidFill>
                <a:latin typeface="Comic Sans MS" panose="030F0702030302020204" pitchFamily="66" charset="0"/>
              </a:rPr>
              <a:t>pp. </a:t>
            </a:r>
            <a:r>
              <a:rPr lang="en-US" sz="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18–22, doi:10.1093</a:t>
            </a:r>
            <a:endParaRPr lang="el-GR" sz="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45140" y="555477"/>
            <a:ext cx="3123840" cy="5997721"/>
          </a:xfrm>
          <a:prstGeom prst="wedgeRoundRectCallout">
            <a:avLst>
              <a:gd name="adj1" fmla="val 65061"/>
              <a:gd name="adj2" fmla="val 1729"/>
              <a:gd name="adj3" fmla="val 16667"/>
            </a:avLst>
          </a:pr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90F0F"/>
                </a:solidFill>
                <a:latin typeface="Comic Sans MS" panose="030F0702030302020204" pitchFamily="66" charset="0"/>
              </a:rPr>
              <a:t>In order to determine the cross section of the (</a:t>
            </a:r>
            <a:r>
              <a:rPr lang="en-US" dirty="0" err="1">
                <a:solidFill>
                  <a:srgbClr val="A90F0F"/>
                </a:solidFill>
                <a:latin typeface="Comic Sans MS" panose="030F0702030302020204" pitchFamily="66" charset="0"/>
              </a:rPr>
              <a:t>n,xn</a:t>
            </a:r>
            <a:r>
              <a:rPr lang="en-US" dirty="0">
                <a:solidFill>
                  <a:srgbClr val="A90F0F"/>
                </a:solidFill>
                <a:latin typeface="Comic Sans MS" panose="030F0702030302020204" pitchFamily="66" charset="0"/>
              </a:rPr>
              <a:t>) reactions, the neutron energy distribution is needed, thus the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characterization of the beam is of major importance</a:t>
            </a:r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US" sz="1500" dirty="0" smtClean="0">
              <a:solidFill>
                <a:srgbClr val="A90F0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endParaRPr lang="en-US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2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7658" y="175445"/>
            <a:ext cx="88392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6420887" cy="489254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1000" y="861536"/>
            <a:ext cx="377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Overview of the irradiation lab.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4210" y="3001909"/>
            <a:ext cx="863590" cy="731891"/>
          </a:xfrm>
          <a:prstGeom prst="ellipse">
            <a:avLst/>
          </a:prstGeom>
          <a:noFill/>
          <a:ln w="22225">
            <a:solidFill>
              <a:srgbClr val="A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2132249" y="2709446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p+</a:t>
            </a:r>
            <a:r>
              <a:rPr lang="en-US" sz="1600" b="1" baseline="30000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7</a:t>
            </a:r>
            <a:r>
              <a:rPr lang="en-US" sz="160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Li</a:t>
            </a:r>
            <a:r>
              <a:rPr lang="el-GR" sz="160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 </a:t>
            </a:r>
            <a:endParaRPr lang="el-GR" sz="160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43200" y="3023126"/>
            <a:ext cx="210832" cy="177274"/>
          </a:xfrm>
          <a:prstGeom prst="straightConnector1">
            <a:avLst/>
          </a:prstGeom>
          <a:ln w="22225">
            <a:solidFill>
              <a:srgbClr val="A90F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43200" y="3268045"/>
            <a:ext cx="281864" cy="8555"/>
          </a:xfrm>
          <a:prstGeom prst="straightConnector1">
            <a:avLst/>
          </a:prstGeom>
          <a:ln w="22225">
            <a:solidFill>
              <a:srgbClr val="A90F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30244" y="3352800"/>
            <a:ext cx="241556" cy="177370"/>
          </a:xfrm>
          <a:prstGeom prst="straightConnector1">
            <a:avLst/>
          </a:prstGeom>
          <a:ln w="22225">
            <a:solidFill>
              <a:srgbClr val="A90F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19400" y="26670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n</a:t>
            </a:r>
            <a:endParaRPr lang="el-GR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899676" y="2588928"/>
            <a:ext cx="1" cy="46525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27185" y="685800"/>
            <a:ext cx="41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CUP → Close User Position  (~2 m)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752610" y="3112887"/>
            <a:ext cx="276590" cy="391796"/>
          </a:xfrm>
          <a:prstGeom prst="ellipse">
            <a:avLst/>
          </a:prstGeom>
          <a:noFill/>
          <a:ln w="22225">
            <a:solidFill>
              <a:srgbClr val="A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888019" y="2133600"/>
            <a:ext cx="2886" cy="9144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4406691" y="1106715"/>
                <a:ext cx="4584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omic Sans MS" panose="030F0702030302020204" pitchFamily="66" charset="0"/>
                  </a:rPr>
                  <a:t>SUP → Standard User Position 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atin typeface="Comic Sans MS" panose="030F0702030302020204" pitchFamily="66" charset="0"/>
                      </a:rPr>
                      <m:t>~</m:t>
                    </m:r>
                  </m:oMath>
                </a14:m>
                <a:r>
                  <a:rPr lang="en-US" b="1" dirty="0" smtClean="0">
                    <a:latin typeface="Comic Sans MS" panose="030F0702030302020204" pitchFamily="66" charset="0"/>
                  </a:rPr>
                  <a:t>4 m)</a:t>
                </a:r>
                <a:endParaRPr lang="el-GR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691" y="1106715"/>
                <a:ext cx="4584909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197" t="-8333" r="-266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5141" y="152401"/>
            <a:ext cx="4222919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latin typeface="Comic Sans MS" panose="030F0702030302020204" pitchFamily="66" charset="0"/>
              </a:rPr>
              <a:t>  Experimental setup at TSL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943" y="6572359"/>
            <a:ext cx="8998857" cy="20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err="1" smtClean="0">
                <a:latin typeface="Comic Sans MS" panose="030F0702030302020204" pitchFamily="66" charset="0"/>
              </a:rPr>
              <a:t>Kalamara</a:t>
            </a:r>
            <a:r>
              <a:rPr lang="en-US" sz="1500" b="1" dirty="0" smtClean="0">
                <a:latin typeface="Comic Sans MS" panose="030F0702030302020204" pitchFamily="66" charset="0"/>
              </a:rPr>
              <a:t>,</a:t>
            </a:r>
            <a:r>
              <a:rPr lang="el-GR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smtClean="0">
                <a:latin typeface="Comic Sans MS" panose="030F0702030302020204" pitchFamily="66" charset="0"/>
              </a:rPr>
              <a:t>NTUA     </a:t>
            </a:r>
            <a:r>
              <a:rPr lang="el-GR" sz="1500" b="1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US" sz="1500" b="1" dirty="0" smtClean="0">
                <a:latin typeface="Comic Sans MS" panose="030F0702030302020204" pitchFamily="66" charset="0"/>
              </a:rPr>
              <a:t>        </a:t>
            </a:r>
            <a:r>
              <a:rPr lang="el-GR" sz="1500" b="1" dirty="0" smtClean="0">
                <a:latin typeface="Comic Sans MS" panose="030F0702030302020204" pitchFamily="66" charset="0"/>
              </a:rPr>
              <a:t>   </a:t>
            </a:r>
            <a:r>
              <a:rPr lang="en-US" sz="1500" b="1" dirty="0" smtClean="0">
                <a:latin typeface="Comic Sans MS" panose="030F0702030302020204" pitchFamily="66" charset="0"/>
              </a:rPr>
              <a:t>25</a:t>
            </a:r>
            <a:r>
              <a:rPr lang="en-US" sz="15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l-GR" sz="1500" b="1" dirty="0" smtClean="0">
                <a:latin typeface="Comic Sans MS" panose="030F0702030302020204" pitchFamily="66" charset="0"/>
              </a:rPr>
              <a:t>ΗΝ</a:t>
            </a:r>
            <a:r>
              <a:rPr lang="en-US" sz="1500" b="1" dirty="0" smtClean="0">
                <a:latin typeface="Comic Sans MS" panose="030F0702030302020204" pitchFamily="66" charset="0"/>
              </a:rPr>
              <a:t>PS, June 2016</a:t>
            </a:r>
            <a:endParaRPr lang="en-US" sz="1500" b="1" dirty="0">
              <a:latin typeface="Comic Sans MS" panose="030F0702030302020204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181600" y="3291840"/>
            <a:ext cx="265554" cy="4953"/>
          </a:xfrm>
          <a:prstGeom prst="straightConnector1">
            <a:avLst/>
          </a:prstGeom>
          <a:ln w="22225">
            <a:solidFill>
              <a:srgbClr val="A90F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ultiply 37"/>
          <p:cNvSpPr/>
          <p:nvPr/>
        </p:nvSpPr>
        <p:spPr>
          <a:xfrm>
            <a:off x="5410200" y="3048000"/>
            <a:ext cx="530818" cy="456683"/>
          </a:xfrm>
          <a:prstGeom prst="mathMultiply">
            <a:avLst/>
          </a:prstGeom>
          <a:solidFill>
            <a:srgbClr val="FFFF00"/>
          </a:solidFill>
          <a:ln>
            <a:solidFill>
              <a:srgbClr val="A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Explosion 1 13"/>
          <p:cNvSpPr/>
          <p:nvPr/>
        </p:nvSpPr>
        <p:spPr>
          <a:xfrm>
            <a:off x="2209800" y="3034286"/>
            <a:ext cx="391887" cy="408054"/>
          </a:xfrm>
          <a:prstGeom prst="irregularSeal1">
            <a:avLst/>
          </a:prstGeom>
          <a:solidFill>
            <a:srgbClr val="FFFF00"/>
          </a:solidFill>
          <a:ln>
            <a:solidFill>
              <a:srgbClr val="A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A90F0F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899676" y="2569028"/>
            <a:ext cx="3675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267198" y="870467"/>
            <a:ext cx="2" cy="169856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267200" y="875228"/>
            <a:ext cx="13829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24400" y="2141764"/>
            <a:ext cx="16650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724400" y="1476047"/>
            <a:ext cx="0" cy="67388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1600200"/>
            <a:ext cx="2033701" cy="3389502"/>
          </a:xfrm>
          <a:prstGeom prst="rect">
            <a:avLst/>
          </a:prstGeom>
        </p:spPr>
      </p:pic>
      <p:sp>
        <p:nvSpPr>
          <p:cNvPr id="66" name="Oval 65"/>
          <p:cNvSpPr/>
          <p:nvPr/>
        </p:nvSpPr>
        <p:spPr>
          <a:xfrm>
            <a:off x="7596950" y="3333750"/>
            <a:ext cx="404050" cy="400050"/>
          </a:xfrm>
          <a:prstGeom prst="ellipse">
            <a:avLst/>
          </a:pr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TextBox 66"/>
          <p:cNvSpPr txBox="1"/>
          <p:nvPr/>
        </p:nvSpPr>
        <p:spPr>
          <a:xfrm>
            <a:off x="7530255" y="4706035"/>
            <a:ext cx="561372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SUP</a:t>
            </a:r>
            <a:endParaRPr lang="el-GR" sz="15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7440367" y="2590800"/>
            <a:ext cx="716565" cy="0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239000" y="4724400"/>
            <a:ext cx="990600" cy="0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486115" y="2572435"/>
            <a:ext cx="546945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CUP</a:t>
            </a:r>
            <a:endParaRPr lang="el-GR" sz="15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1600200"/>
            <a:ext cx="2021001" cy="336833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33300" cy="120069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50000"/>
                    </a14:imgEffect>
                    <a14:imgEffect>
                      <a14:brightnessContrast bright="3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5029200"/>
            <a:ext cx="1752600" cy="1454757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7543800" y="4953000"/>
            <a:ext cx="5469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Comic Sans MS" panose="030F0702030302020204" pitchFamily="66" charset="0"/>
              </a:rPr>
              <a:t>CUP</a:t>
            </a:r>
            <a:endParaRPr lang="el-GR" sz="1500" b="1" dirty="0">
              <a:latin typeface="Comic Sans MS" panose="030F0702030302020204" pitchFamily="66" charset="0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2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09800"/>
            <a:ext cx="53693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799" y="5105400"/>
            <a:ext cx="2033701" cy="1227137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6830028" y="5181600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Comic Sans MS" panose="030F0702030302020204" pitchFamily="66" charset="0"/>
              </a:rPr>
              <a:t>SUP</a:t>
            </a:r>
            <a:endParaRPr lang="el-GR" sz="1500" b="1" dirty="0">
              <a:latin typeface="Comic Sans MS" panose="030F0702030302020204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05925" y="1651405"/>
            <a:ext cx="5469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CUP</a:t>
            </a:r>
            <a:endParaRPr lang="el-GR" sz="15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15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0525" y="5146980"/>
            <a:ext cx="2034976" cy="1253820"/>
          </a:xfrm>
          <a:prstGeom prst="rect">
            <a:avLst/>
          </a:prstGeom>
        </p:spPr>
      </p:pic>
      <p:sp>
        <p:nvSpPr>
          <p:cNvPr id="46" name="Rounded Rectangular Callout 45"/>
          <p:cNvSpPr/>
          <p:nvPr/>
        </p:nvSpPr>
        <p:spPr>
          <a:xfrm>
            <a:off x="304800" y="5638800"/>
            <a:ext cx="1905000" cy="737011"/>
          </a:xfrm>
          <a:prstGeom prst="wedgeRoundRectCallout">
            <a:avLst>
              <a:gd name="adj1" fmla="val -48387"/>
              <a:gd name="adj2" fmla="val -73178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ToF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measurements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809" y="3859702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90F0F"/>
                </a:solidFill>
                <a:latin typeface="Comic Sans MS" panose="030F0702030302020204" pitchFamily="66" charset="0"/>
              </a:rPr>
              <a:t>p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 rot="1294595">
            <a:off x="2667852" y="2311259"/>
            <a:ext cx="1128978" cy="202793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Oval 28"/>
          <p:cNvSpPr/>
          <p:nvPr/>
        </p:nvSpPr>
        <p:spPr>
          <a:xfrm>
            <a:off x="3782730" y="3093543"/>
            <a:ext cx="276590" cy="391796"/>
          </a:xfrm>
          <a:prstGeom prst="ellipse">
            <a:avLst/>
          </a:prstGeom>
          <a:solidFill>
            <a:schemeClr val="tx1"/>
          </a:solidFill>
          <a:ln w="22225">
            <a:solidFill>
              <a:srgbClr val="A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661012" y="3721283"/>
            <a:ext cx="1139588" cy="1231717"/>
          </a:xfrm>
          <a:prstGeom prst="straightConnector1">
            <a:avLst/>
          </a:prstGeom>
          <a:ln w="22225">
            <a:solidFill>
              <a:srgbClr val="A90F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49160" y="5697379"/>
            <a:ext cx="2055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T</a:t>
            </a:r>
            <a:r>
              <a:rPr lang="en-US" sz="1000" b="1" dirty="0" smtClean="0">
                <a:latin typeface="Comic Sans MS" panose="030F0702030302020204" pitchFamily="66" charset="0"/>
              </a:rPr>
              <a:t>hin </a:t>
            </a:r>
            <a:r>
              <a:rPr lang="en-US" sz="100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F</a:t>
            </a:r>
            <a:r>
              <a:rPr lang="en-US" sz="1000" b="1" dirty="0" smtClean="0">
                <a:latin typeface="Comic Sans MS" panose="030F0702030302020204" pitchFamily="66" charset="0"/>
              </a:rPr>
              <a:t>ilm </a:t>
            </a:r>
            <a:r>
              <a:rPr lang="en-US" sz="100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B</a:t>
            </a:r>
            <a:r>
              <a:rPr lang="en-US" sz="1000" b="1" dirty="0" smtClean="0">
                <a:latin typeface="Comic Sans MS" panose="030F0702030302020204" pitchFamily="66" charset="0"/>
              </a:rPr>
              <a:t>reakdown </a:t>
            </a:r>
            <a:r>
              <a:rPr lang="en-US" sz="100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C</a:t>
            </a:r>
            <a:r>
              <a:rPr lang="en-US" sz="1000" b="1" dirty="0" smtClean="0">
                <a:latin typeface="Comic Sans MS" panose="030F0702030302020204" pitchFamily="66" charset="0"/>
              </a:rPr>
              <a:t>ounters</a:t>
            </a:r>
            <a:endParaRPr lang="el-GR" sz="1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6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28" grpId="0"/>
      <p:bldP spid="33" grpId="0"/>
      <p:bldP spid="34" grpId="0" animBg="1"/>
      <p:bldP spid="37" grpId="0" animBg="1"/>
      <p:bldP spid="38" grpId="0" animBg="1"/>
      <p:bldP spid="14" grpId="0" animBg="1"/>
      <p:bldP spid="66" grpId="0" animBg="1"/>
      <p:bldP spid="67" grpId="0"/>
      <p:bldP spid="70" grpId="0"/>
      <p:bldP spid="76" grpId="0"/>
      <p:bldP spid="76" grpId="1"/>
      <p:bldP spid="74" grpId="0"/>
      <p:bldP spid="74" grpId="1"/>
      <p:bldP spid="79" grpId="0"/>
      <p:bldP spid="46" grpId="0" animBg="1"/>
      <p:bldP spid="5" grpId="0"/>
      <p:bldP spid="5" grpId="1"/>
      <p:bldP spid="2" grpId="0" animBg="1"/>
      <p:bldP spid="29" grpId="0" animBg="1"/>
      <p:bldP spid="29" grpId="1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142" y="152401"/>
            <a:ext cx="4198258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mic Sans MS" panose="030F0702030302020204" pitchFamily="66" charset="0"/>
              </a:rPr>
              <a:t>Activation Measurements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43" y="6572359"/>
            <a:ext cx="8998857" cy="20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err="1" smtClean="0">
                <a:latin typeface="Comic Sans MS" panose="030F0702030302020204" pitchFamily="66" charset="0"/>
              </a:rPr>
              <a:t>Kalamara</a:t>
            </a:r>
            <a:r>
              <a:rPr lang="en-US" sz="1500" b="1" dirty="0" smtClean="0">
                <a:latin typeface="Comic Sans MS" panose="030F0702030302020204" pitchFamily="66" charset="0"/>
              </a:rPr>
              <a:t>,</a:t>
            </a:r>
            <a:r>
              <a:rPr lang="el-GR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smtClean="0">
                <a:latin typeface="Comic Sans MS" panose="030F0702030302020204" pitchFamily="66" charset="0"/>
              </a:rPr>
              <a:t>NTUA     </a:t>
            </a:r>
            <a:r>
              <a:rPr lang="el-GR" sz="1500" b="1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US" sz="1500" b="1" dirty="0" smtClean="0">
                <a:latin typeface="Comic Sans MS" panose="030F0702030302020204" pitchFamily="66" charset="0"/>
              </a:rPr>
              <a:t>        </a:t>
            </a:r>
            <a:r>
              <a:rPr lang="el-GR" sz="1500" b="1" dirty="0" smtClean="0">
                <a:latin typeface="Comic Sans MS" panose="030F0702030302020204" pitchFamily="66" charset="0"/>
              </a:rPr>
              <a:t>   </a:t>
            </a:r>
            <a:r>
              <a:rPr lang="en-US" sz="1500" b="1" dirty="0" smtClean="0">
                <a:latin typeface="Comic Sans MS" panose="030F0702030302020204" pitchFamily="66" charset="0"/>
              </a:rPr>
              <a:t>25</a:t>
            </a:r>
            <a:r>
              <a:rPr lang="en-US" sz="15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l-GR" sz="1500" b="1" dirty="0" smtClean="0">
                <a:latin typeface="Comic Sans MS" panose="030F0702030302020204" pitchFamily="66" charset="0"/>
              </a:rPr>
              <a:t>ΗΝ</a:t>
            </a:r>
            <a:r>
              <a:rPr lang="en-US" sz="1500" b="1" dirty="0" smtClean="0">
                <a:latin typeface="Comic Sans MS" panose="030F0702030302020204" pitchFamily="66" charset="0"/>
              </a:rPr>
              <a:t>PS, June 2016</a:t>
            </a:r>
            <a:endParaRPr lang="en-US" sz="15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8775" y="814388"/>
            <a:ext cx="8480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Following the irradiations, the </a:t>
            </a:r>
            <a:r>
              <a:rPr lang="en-US" altLang="en-US" sz="1800" b="1" dirty="0">
                <a:latin typeface="Comic Sans MS" panose="030F0702030302020204" pitchFamily="66" charset="0"/>
              </a:rPr>
              <a:t>induced activity </a:t>
            </a:r>
            <a:r>
              <a:rPr lang="en-US" altLang="en-US" sz="1800" dirty="0">
                <a:latin typeface="Comic Sans MS" panose="030F0702030302020204" pitchFamily="66" charset="0"/>
              </a:rPr>
              <a:t>on the samples was measured with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a </a:t>
            </a:r>
            <a:r>
              <a:rPr lang="en-US" altLang="en-US" sz="1800" b="1" dirty="0" smtClean="0">
                <a:latin typeface="Comic Sans MS" panose="030F0702030302020204" pitchFamily="66" charset="0"/>
              </a:rPr>
              <a:t>high-purity </a:t>
            </a:r>
            <a:r>
              <a:rPr lang="en-US" altLang="en-US" sz="1800" b="1" dirty="0">
                <a:latin typeface="Comic Sans MS" panose="030F0702030302020204" pitchFamily="66" charset="0"/>
              </a:rPr>
              <a:t>germanium </a:t>
            </a:r>
            <a:r>
              <a:rPr lang="en-US" altLang="en-US" sz="1800" dirty="0">
                <a:latin typeface="Comic Sans MS" panose="030F0702030302020204" pitchFamily="66" charset="0"/>
              </a:rPr>
              <a:t>(</a:t>
            </a:r>
            <a:r>
              <a:rPr lang="en-US" altLang="en-US" sz="1800" dirty="0" err="1">
                <a:latin typeface="Comic Sans MS" panose="030F0702030302020204" pitchFamily="66" charset="0"/>
              </a:rPr>
              <a:t>HPGe</a:t>
            </a:r>
            <a:r>
              <a:rPr lang="en-US" altLang="en-US" sz="1800" dirty="0">
                <a:latin typeface="Comic Sans MS" panose="030F0702030302020204" pitchFamily="66" charset="0"/>
              </a:rPr>
              <a:t>)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detector </a:t>
            </a:r>
            <a:r>
              <a:rPr lang="en-US" altLang="en-US" sz="1800" dirty="0">
                <a:latin typeface="Comic Sans MS" panose="030F0702030302020204" pitchFamily="66" charset="0"/>
              </a:rPr>
              <a:t>of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80% </a:t>
            </a:r>
            <a:r>
              <a:rPr lang="en-US" altLang="en-US" sz="1800" dirty="0">
                <a:latin typeface="Comic Sans MS" panose="030F0702030302020204" pitchFamily="66" charset="0"/>
              </a:rPr>
              <a:t>relative efficiency, properly shielded </a:t>
            </a:r>
            <a:r>
              <a:rPr lang="en-GB" altLang="en-US" sz="1800" dirty="0">
                <a:latin typeface="Comic Sans MS" panose="030F0702030302020204" pitchFamily="66" charset="0"/>
              </a:rPr>
              <a:t>with lead blocks in order to reduce the contribution of the natural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radioactivity.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2" r="6666"/>
          <a:stretch/>
        </p:blipFill>
        <p:spPr>
          <a:xfrm>
            <a:off x="4114800" y="2059304"/>
            <a:ext cx="4602986" cy="2834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" y="2059305"/>
            <a:ext cx="4695825" cy="2834639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7513" y="5878512"/>
            <a:ext cx="8447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The detectors were </a:t>
            </a:r>
            <a:r>
              <a:rPr lang="en-US" altLang="en-US" sz="1800" b="1" dirty="0">
                <a:latin typeface="Comic Sans MS" panose="030F0702030302020204" pitchFamily="66" charset="0"/>
              </a:rPr>
              <a:t>calibrated </a:t>
            </a:r>
            <a:r>
              <a:rPr lang="en-US" altLang="en-US" sz="1800" b="1" dirty="0" smtClean="0">
                <a:latin typeface="Comic Sans MS" panose="030F0702030302020204" pitchFamily="66" charset="0"/>
              </a:rPr>
              <a:t>using </a:t>
            </a:r>
            <a:r>
              <a:rPr lang="en-US" altLang="en-US" sz="1800" b="1" baseline="30000" dirty="0" smtClean="0">
                <a:latin typeface="Comic Sans MS" panose="030F0702030302020204" pitchFamily="66" charset="0"/>
              </a:rPr>
              <a:t>152</a:t>
            </a:r>
            <a:r>
              <a:rPr lang="en-US" altLang="en-US" sz="1800" b="1" dirty="0" smtClean="0">
                <a:latin typeface="Comic Sans MS" panose="030F0702030302020204" pitchFamily="66" charset="0"/>
              </a:rPr>
              <a:t>Eu, </a:t>
            </a:r>
            <a:r>
              <a:rPr lang="en-US" altLang="en-US" sz="1800" b="1" baseline="30000" dirty="0" smtClean="0">
                <a:latin typeface="Comic Sans MS" panose="030F0702030302020204" pitchFamily="66" charset="0"/>
              </a:rPr>
              <a:t>133</a:t>
            </a:r>
            <a:r>
              <a:rPr lang="en-US" altLang="en-US" sz="1800" b="1" dirty="0" smtClean="0">
                <a:latin typeface="Comic Sans MS" panose="030F0702030302020204" pitchFamily="66" charset="0"/>
              </a:rPr>
              <a:t>Ba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 and </a:t>
            </a:r>
            <a:r>
              <a:rPr lang="en-US" altLang="en-US" sz="1800" b="1" baseline="30000" dirty="0" smtClean="0">
                <a:latin typeface="Comic Sans MS" panose="030F0702030302020204" pitchFamily="66" charset="0"/>
              </a:rPr>
              <a:t>137</a:t>
            </a:r>
            <a:r>
              <a:rPr lang="en-US" altLang="en-US" sz="1800" b="1" dirty="0" smtClean="0">
                <a:latin typeface="Comic Sans MS" panose="030F0702030302020204" pitchFamily="66" charset="0"/>
              </a:rPr>
              <a:t>Cs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sources.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" y="5145088"/>
            <a:ext cx="837647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The samples were placed at a </a:t>
            </a:r>
            <a:r>
              <a:rPr lang="en-US" altLang="en-US" sz="1800" b="1" dirty="0">
                <a:latin typeface="Comic Sans MS" panose="030F0702030302020204" pitchFamily="66" charset="0"/>
              </a:rPr>
              <a:t>distance</a:t>
            </a:r>
            <a:r>
              <a:rPr lang="en-US" altLang="en-US" sz="1800" dirty="0">
                <a:latin typeface="Comic Sans MS" panose="030F0702030302020204" pitchFamily="66" charset="0"/>
              </a:rPr>
              <a:t> of </a:t>
            </a:r>
            <a:r>
              <a:rPr lang="en-US" altLang="en-US" sz="1800" b="1" dirty="0">
                <a:latin typeface="Comic Sans MS" panose="030F0702030302020204" pitchFamily="66" charset="0"/>
              </a:rPr>
              <a:t>10 cm </a:t>
            </a:r>
            <a:r>
              <a:rPr lang="en-US" altLang="en-US" sz="1800" dirty="0">
                <a:latin typeface="Comic Sans MS" panose="030F0702030302020204" pitchFamily="66" charset="0"/>
              </a:rPr>
              <a:t>from the detector window so that the corrections for coincidence summing become negligible.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" y="2057400"/>
            <a:ext cx="4857750" cy="2817495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089" y="2016817"/>
            <a:ext cx="4287111" cy="30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24200" y="3281481"/>
            <a:ext cx="755335" cy="369332"/>
          </a:xfrm>
          <a:prstGeom prst="rect">
            <a:avLst/>
          </a:prstGeom>
          <a:solidFill>
            <a:srgbClr val="A90F0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10 cm</a:t>
            </a:r>
            <a:endParaRPr lang="el-G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256" y="171559"/>
            <a:ext cx="88392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142" y="152401"/>
            <a:ext cx="3664858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mic Sans MS" panose="030F0702030302020204" pitchFamily="66" charset="0"/>
              </a:rPr>
              <a:t>Spectra Investigation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43" y="6572359"/>
            <a:ext cx="8998857" cy="20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err="1" smtClean="0">
                <a:latin typeface="Comic Sans MS" panose="030F0702030302020204" pitchFamily="66" charset="0"/>
              </a:rPr>
              <a:t>Kalamara</a:t>
            </a:r>
            <a:r>
              <a:rPr lang="en-US" sz="1500" b="1" dirty="0" smtClean="0">
                <a:latin typeface="Comic Sans MS" panose="030F0702030302020204" pitchFamily="66" charset="0"/>
              </a:rPr>
              <a:t>,</a:t>
            </a:r>
            <a:r>
              <a:rPr lang="el-GR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smtClean="0">
                <a:latin typeface="Comic Sans MS" panose="030F0702030302020204" pitchFamily="66" charset="0"/>
              </a:rPr>
              <a:t>NTUA     </a:t>
            </a:r>
            <a:r>
              <a:rPr lang="el-GR" sz="1500" b="1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US" sz="1500" b="1" dirty="0" smtClean="0">
                <a:latin typeface="Comic Sans MS" panose="030F0702030302020204" pitchFamily="66" charset="0"/>
              </a:rPr>
              <a:t>        </a:t>
            </a:r>
            <a:r>
              <a:rPr lang="el-GR" sz="1500" b="1" dirty="0" smtClean="0">
                <a:latin typeface="Comic Sans MS" panose="030F0702030302020204" pitchFamily="66" charset="0"/>
              </a:rPr>
              <a:t>   </a:t>
            </a:r>
            <a:r>
              <a:rPr lang="en-US" sz="1500" b="1" dirty="0" smtClean="0">
                <a:latin typeface="Comic Sans MS" panose="030F0702030302020204" pitchFamily="66" charset="0"/>
              </a:rPr>
              <a:t>25</a:t>
            </a:r>
            <a:r>
              <a:rPr lang="en-US" sz="15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l-GR" sz="1500" b="1" dirty="0" smtClean="0">
                <a:latin typeface="Comic Sans MS" panose="030F0702030302020204" pitchFamily="66" charset="0"/>
              </a:rPr>
              <a:t>ΗΝ</a:t>
            </a:r>
            <a:r>
              <a:rPr lang="en-US" sz="1500" b="1" dirty="0" smtClean="0">
                <a:latin typeface="Comic Sans MS" panose="030F0702030302020204" pitchFamily="66" charset="0"/>
              </a:rPr>
              <a:t>PS, June 2016</a:t>
            </a:r>
            <a:endParaRPr lang="en-US" sz="15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85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197</a:t>
            </a:r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Au(n,4n)</a:t>
            </a:r>
            <a:r>
              <a:rPr lang="en-US" baseline="30000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194</a:t>
            </a:r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Au</a:t>
            </a:r>
            <a:endParaRPr lang="en-US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6858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197</a:t>
            </a:r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Au(n,5n)</a:t>
            </a:r>
            <a:r>
              <a:rPr lang="en-US" baseline="30000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193</a:t>
            </a:r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Au</a:t>
            </a:r>
            <a:endParaRPr lang="en-US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3669268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197</a:t>
            </a:r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Au(n,6n)</a:t>
            </a:r>
            <a:r>
              <a:rPr lang="en-US" baseline="30000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192</a:t>
            </a:r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Au</a:t>
            </a:r>
            <a:endParaRPr lang="en-US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3669268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197</a:t>
            </a:r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Au(n,7n)</a:t>
            </a:r>
            <a:r>
              <a:rPr lang="en-US" baseline="30000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191</a:t>
            </a:r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Au</a:t>
            </a:r>
            <a:endParaRPr lang="en-US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08803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286000" y="2133600"/>
            <a:ext cx="304800" cy="685800"/>
          </a:xfrm>
          <a:prstGeom prst="straightConnector1">
            <a:avLst/>
          </a:prstGeom>
          <a:ln w="19050">
            <a:solidFill>
              <a:srgbClr val="A90F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00671" y="1752600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948.3 </a:t>
            </a:r>
            <a:r>
              <a:rPr lang="en-US" dirty="0" err="1" smtClean="0">
                <a:solidFill>
                  <a:srgbClr val="A90F0F"/>
                </a:solidFill>
                <a:latin typeface="Comic Sans MS" panose="030F0702030302020204" pitchFamily="66" charset="0"/>
              </a:rPr>
              <a:t>keV</a:t>
            </a:r>
            <a:endParaRPr lang="en-US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577" y="1066800"/>
            <a:ext cx="3205223" cy="25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486400" y="1600200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255.6 </a:t>
            </a:r>
            <a:r>
              <a:rPr lang="en-US" dirty="0" err="1" smtClean="0">
                <a:solidFill>
                  <a:srgbClr val="A90F0F"/>
                </a:solidFill>
                <a:latin typeface="Comic Sans MS" panose="030F0702030302020204" pitchFamily="66" charset="0"/>
              </a:rPr>
              <a:t>keV</a:t>
            </a:r>
            <a:endParaRPr lang="en-US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96000" y="1981200"/>
            <a:ext cx="228600" cy="473376"/>
          </a:xfrm>
          <a:prstGeom prst="straightConnector1">
            <a:avLst/>
          </a:prstGeom>
          <a:ln w="19050">
            <a:solidFill>
              <a:srgbClr val="A90F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19" y="4038600"/>
            <a:ext cx="3074412" cy="24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25321"/>
            <a:ext cx="3124200" cy="252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038731" y="4635500"/>
            <a:ext cx="497714" cy="774700"/>
          </a:xfrm>
          <a:prstGeom prst="straightConnector1">
            <a:avLst/>
          </a:prstGeom>
          <a:ln w="19050">
            <a:solidFill>
              <a:srgbClr val="A90F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47800" y="4278868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316.5 </a:t>
            </a:r>
            <a:r>
              <a:rPr lang="en-US" dirty="0" err="1" smtClean="0">
                <a:solidFill>
                  <a:srgbClr val="A90F0F"/>
                </a:solidFill>
                <a:latin typeface="Comic Sans MS" panose="030F0702030302020204" pitchFamily="66" charset="0"/>
              </a:rPr>
              <a:t>keV</a:t>
            </a:r>
            <a:endParaRPr lang="en-US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324600" y="4953000"/>
            <a:ext cx="96457" cy="953325"/>
          </a:xfrm>
          <a:prstGeom prst="straightConnector1">
            <a:avLst/>
          </a:prstGeom>
          <a:ln w="19050">
            <a:solidFill>
              <a:srgbClr val="A90F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79774" y="458366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586.5 </a:t>
            </a:r>
            <a:r>
              <a:rPr lang="en-US" dirty="0" err="1" smtClean="0">
                <a:solidFill>
                  <a:srgbClr val="A90F0F"/>
                </a:solidFill>
                <a:latin typeface="Comic Sans MS" panose="030F0702030302020204" pitchFamily="66" charset="0"/>
              </a:rPr>
              <a:t>keV</a:t>
            </a:r>
            <a:endParaRPr lang="en-US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71380"/>
            <a:ext cx="3200400" cy="242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Down Arrow 20"/>
          <p:cNvSpPr/>
          <p:nvPr/>
        </p:nvSpPr>
        <p:spPr>
          <a:xfrm>
            <a:off x="1981200" y="3605546"/>
            <a:ext cx="533400" cy="1042654"/>
          </a:xfrm>
          <a:prstGeom prst="downArrow">
            <a:avLst/>
          </a:prstGeom>
          <a:solidFill>
            <a:srgbClr val="FFFF00"/>
          </a:solidFill>
          <a:ln>
            <a:solidFill>
              <a:srgbClr val="A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930" y="3969550"/>
            <a:ext cx="3417270" cy="252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Down Arrow 39"/>
          <p:cNvSpPr/>
          <p:nvPr/>
        </p:nvSpPr>
        <p:spPr>
          <a:xfrm>
            <a:off x="6170985" y="3605546"/>
            <a:ext cx="533400" cy="1042654"/>
          </a:xfrm>
          <a:prstGeom prst="downArrow">
            <a:avLst/>
          </a:prstGeom>
          <a:solidFill>
            <a:srgbClr val="FFFF00"/>
          </a:solidFill>
          <a:ln>
            <a:solidFill>
              <a:srgbClr val="A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2667000" y="4006162"/>
            <a:ext cx="1259455" cy="315391"/>
          </a:xfrm>
          <a:prstGeom prst="wedgeRoundRectCallout">
            <a:avLst>
              <a:gd name="adj1" fmla="val -51627"/>
              <a:gd name="adj2" fmla="val 104377"/>
              <a:gd name="adj3" fmla="val 16667"/>
            </a:avLst>
          </a:prstGeom>
          <a:solidFill>
            <a:srgbClr val="A90F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</a:t>
            </a:r>
            <a:r>
              <a:rPr lang="en-US" sz="13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1/2</a:t>
            </a:r>
            <a:r>
              <a:rPr lang="en-US" sz="13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= 38 h</a:t>
            </a:r>
            <a:endParaRPr lang="el-GR" sz="13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7035736" y="4006162"/>
            <a:ext cx="1259455" cy="315391"/>
          </a:xfrm>
          <a:prstGeom prst="wedgeRoundRectCallout">
            <a:avLst>
              <a:gd name="adj1" fmla="val -51627"/>
              <a:gd name="adj2" fmla="val 104377"/>
              <a:gd name="adj3" fmla="val 16667"/>
            </a:avLst>
          </a:prstGeom>
          <a:solidFill>
            <a:srgbClr val="A90F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</a:t>
            </a:r>
            <a:r>
              <a:rPr lang="en-US" sz="13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1/2</a:t>
            </a:r>
            <a:r>
              <a:rPr lang="en-US" sz="13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= 18 h</a:t>
            </a:r>
            <a:endParaRPr lang="el-GR" sz="13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88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1" grpId="0"/>
      <p:bldP spid="35" grpId="0"/>
      <p:bldP spid="21" grpId="0" animBg="1"/>
      <p:bldP spid="40" grpId="0" animBg="1"/>
      <p:bldP spid="2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anti\Desktop\Χωρίς τίτλο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2401"/>
            <a:ext cx="885371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142" y="152401"/>
            <a:ext cx="3664858" cy="438041"/>
          </a:xfrm>
          <a:prstGeom prst="rect">
            <a:avLst/>
          </a:prstGeom>
          <a:solidFill>
            <a:srgbClr val="A90F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mic Sans MS" panose="030F0702030302020204" pitchFamily="66" charset="0"/>
              </a:rPr>
              <a:t>MCNP5 Simulations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43" y="6572359"/>
            <a:ext cx="8998857" cy="20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 smtClean="0">
                <a:latin typeface="Comic Sans MS" panose="030F0702030302020204" pitchFamily="66" charset="0"/>
              </a:rPr>
              <a:t>Antigoni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err="1" smtClean="0">
                <a:latin typeface="Comic Sans MS" panose="030F0702030302020204" pitchFamily="66" charset="0"/>
              </a:rPr>
              <a:t>Kalamara</a:t>
            </a:r>
            <a:r>
              <a:rPr lang="en-US" sz="1500" b="1" dirty="0" smtClean="0">
                <a:latin typeface="Comic Sans MS" panose="030F0702030302020204" pitchFamily="66" charset="0"/>
              </a:rPr>
              <a:t>,</a:t>
            </a:r>
            <a:r>
              <a:rPr lang="el-GR" sz="1500" b="1" dirty="0" smtClean="0">
                <a:latin typeface="Comic Sans MS" panose="030F0702030302020204" pitchFamily="66" charset="0"/>
              </a:rPr>
              <a:t> </a:t>
            </a:r>
            <a:r>
              <a:rPr lang="en-US" sz="1500" b="1" dirty="0" smtClean="0">
                <a:latin typeface="Comic Sans MS" panose="030F0702030302020204" pitchFamily="66" charset="0"/>
              </a:rPr>
              <a:t>NTUA     </a:t>
            </a:r>
            <a:r>
              <a:rPr lang="el-GR" sz="1500" b="1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US" sz="1500" b="1" dirty="0" smtClean="0">
                <a:latin typeface="Comic Sans MS" panose="030F0702030302020204" pitchFamily="66" charset="0"/>
              </a:rPr>
              <a:t>        </a:t>
            </a:r>
            <a:r>
              <a:rPr lang="el-GR" sz="1500" b="1" dirty="0" smtClean="0">
                <a:latin typeface="Comic Sans MS" panose="030F0702030302020204" pitchFamily="66" charset="0"/>
              </a:rPr>
              <a:t>   </a:t>
            </a:r>
            <a:r>
              <a:rPr lang="en-US" sz="1500" b="1" dirty="0" smtClean="0">
                <a:latin typeface="Comic Sans MS" panose="030F0702030302020204" pitchFamily="66" charset="0"/>
              </a:rPr>
              <a:t>25</a:t>
            </a:r>
            <a:r>
              <a:rPr lang="en-US" sz="15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1500" b="1" dirty="0" smtClean="0">
                <a:latin typeface="Comic Sans MS" panose="030F0702030302020204" pitchFamily="66" charset="0"/>
              </a:rPr>
              <a:t> </a:t>
            </a:r>
            <a:r>
              <a:rPr lang="el-GR" sz="1500" b="1" dirty="0" smtClean="0">
                <a:latin typeface="Comic Sans MS" panose="030F0702030302020204" pitchFamily="66" charset="0"/>
              </a:rPr>
              <a:t>ΗΝ</a:t>
            </a:r>
            <a:r>
              <a:rPr lang="en-US" sz="1500" b="1" dirty="0" smtClean="0">
                <a:latin typeface="Comic Sans MS" panose="030F0702030302020204" pitchFamily="66" charset="0"/>
              </a:rPr>
              <a:t>PS, June 2016</a:t>
            </a:r>
            <a:endParaRPr lang="en-US" sz="15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anti\Desktop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3572"/>
            <a:ext cx="2895600" cy="45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286000" y="2362200"/>
            <a:ext cx="25527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2145268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Au foil at SUP position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781300" y="3276600"/>
            <a:ext cx="2057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6800" y="3135868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Foils at CUP position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72871" y="5410200"/>
            <a:ext cx="232772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76800" y="5193268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Li target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anti\Desktop\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65287"/>
            <a:ext cx="3059113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2654300" y="3842500"/>
            <a:ext cx="0" cy="1262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92113" y="5117068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whole magnet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8" name="Picture 4" descr="C:\Users\anti\Desktop\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239" y="1665288"/>
            <a:ext cx="3349161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6016856" y="3287250"/>
            <a:ext cx="0" cy="17419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62600" y="502920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Fe wall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89779" y="1905000"/>
            <a:ext cx="514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</a:rPr>
              <a:t>CUP</a:t>
            </a:r>
            <a:endParaRPr lang="el-GR" sz="15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7204" y="1905000"/>
            <a:ext cx="514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</a:rPr>
              <a:t>SUP</a:t>
            </a:r>
            <a:endParaRPr lang="el-GR" sz="1500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647221" y="2209800"/>
            <a:ext cx="0" cy="457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477000" y="2209800"/>
            <a:ext cx="7647" cy="46785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anti\Desktop\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4882" y="4618276"/>
            <a:ext cx="1824318" cy="163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7315200" y="4191000"/>
            <a:ext cx="0" cy="11869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86601" y="3581400"/>
            <a:ext cx="151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Proton beam dump tube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82927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omic Sans MS" panose="030F0702030302020204" pitchFamily="66" charset="0"/>
              </a:rPr>
              <a:t>In order to </a:t>
            </a:r>
            <a:r>
              <a:rPr lang="en-US" dirty="0" smtClean="0">
                <a:latin typeface="Comic Sans MS" panose="030F0702030302020204" pitchFamily="66" charset="0"/>
              </a:rPr>
              <a:t>study the neutron beam profile, MCNP5 simulations </a:t>
            </a:r>
            <a:r>
              <a:rPr lang="en-US" dirty="0">
                <a:latin typeface="Comic Sans MS" panose="030F0702030302020204" pitchFamily="66" charset="0"/>
              </a:rPr>
              <a:t>were performed taking into account the experimental set </a:t>
            </a:r>
            <a:r>
              <a:rPr lang="en-US" dirty="0" smtClean="0">
                <a:latin typeface="Comic Sans MS" panose="030F0702030302020204" pitchFamily="66" charset="0"/>
              </a:rPr>
              <a:t>up in high detail.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0" name="Explosion 1 29"/>
          <p:cNvSpPr/>
          <p:nvPr/>
        </p:nvSpPr>
        <p:spPr>
          <a:xfrm rot="20746119">
            <a:off x="249757" y="1494337"/>
            <a:ext cx="1907668" cy="1030182"/>
          </a:xfrm>
          <a:prstGeom prst="irregularSeal1">
            <a:avLst/>
          </a:prstGeom>
          <a:solidFill>
            <a:srgbClr val="FFFF00"/>
          </a:solidFill>
          <a:ln>
            <a:solidFill>
              <a:srgbClr val="A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90F0F"/>
                </a:solidFill>
                <a:latin typeface="Comic Sans MS" panose="030F0702030302020204" pitchFamily="66" charset="0"/>
              </a:rPr>
              <a:t>3D-View</a:t>
            </a:r>
            <a:endParaRPr lang="el-GR" sz="1600" b="1" dirty="0">
              <a:solidFill>
                <a:srgbClr val="A90F0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6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7" grpId="0"/>
      <p:bldP spid="17" grpId="1"/>
      <p:bldP spid="22" grpId="0"/>
      <p:bldP spid="26" grpId="0"/>
      <p:bldP spid="27" grpId="0"/>
      <p:bldP spid="28" grpId="0"/>
      <p:bldP spid="37" grpId="0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8421</TotalTime>
  <Words>1519</Words>
  <Application>Microsoft Office PowerPoint</Application>
  <PresentationFormat>Προβολή στην οθόνη (4:3)</PresentationFormat>
  <Paragraphs>372</Paragraphs>
  <Slides>18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Office Theme</vt:lpstr>
      <vt:lpstr>Graph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anti</dc:creator>
  <cp:lastModifiedBy>MARIA</cp:lastModifiedBy>
  <cp:revision>286</cp:revision>
  <dcterms:created xsi:type="dcterms:W3CDTF">2016-05-23T11:50:23Z</dcterms:created>
  <dcterms:modified xsi:type="dcterms:W3CDTF">2016-06-03T15:43:11Z</dcterms:modified>
</cp:coreProperties>
</file>